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72" r:id="rId4"/>
    <p:sldId id="258" r:id="rId5"/>
    <p:sldId id="259" r:id="rId6"/>
    <p:sldId id="260" r:id="rId7"/>
    <p:sldId id="261" r:id="rId8"/>
    <p:sldId id="262" r:id="rId9"/>
    <p:sldId id="263" r:id="rId10"/>
    <p:sldId id="268" r:id="rId11"/>
    <p:sldId id="269" r:id="rId12"/>
    <p:sldId id="270" r:id="rId13"/>
    <p:sldId id="271" r:id="rId14"/>
    <p:sldId id="264" r:id="rId15"/>
    <p:sldId id="273" r:id="rId16"/>
    <p:sldId id="274" r:id="rId17"/>
    <p:sldId id="275" r:id="rId18"/>
    <p:sldId id="265" r:id="rId19"/>
    <p:sldId id="266" r:id="rId20"/>
    <p:sldId id="267"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tableStyles" Target="tableStyles.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presProps" Target="presProp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notesMaster" Target="notesMasters/notesMaster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4836222-72F3-435D-9467-20962108AC1E}"/>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B7051A64-E406-4BAE-B21C-134B06BE2465}"/>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545BD8CF-9698-43B7-8927-F01F3D9416AE}" type="datetimeFigureOut">
              <a:rPr lang="en-US"/>
              <a:pPr>
                <a:defRPr/>
              </a:pPr>
              <a:t>3/11/2020</a:t>
            </a:fld>
            <a:endParaRPr lang="en-US"/>
          </a:p>
        </p:txBody>
      </p:sp>
      <p:sp>
        <p:nvSpPr>
          <p:cNvPr id="4" name="Slide Image Placeholder 3">
            <a:extLst>
              <a:ext uri="{FF2B5EF4-FFF2-40B4-BE49-F238E27FC236}">
                <a16:creationId xmlns:a16="http://schemas.microsoft.com/office/drawing/2014/main" id="{2BE046B5-8496-40A9-ABD4-DA52FC87A29F}"/>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DE4D8092-EFCB-4252-A4B4-EE399AF62C41}"/>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A8CD3CF8-485A-40C9-BCC2-93EAB8E9A714}"/>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347900F8-4E38-4AC5-A63B-6DFD49C5C83A}"/>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A1126DA3-D0BB-40F0-97C2-27AAA604D4D9}"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8CD25E66-1B7C-4E3C-8587-2747C0C0F16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B6F5645E-5881-4333-9A47-D05C334B38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3556" name="Slide Number Placeholder 3">
            <a:extLst>
              <a:ext uri="{FF2B5EF4-FFF2-40B4-BE49-F238E27FC236}">
                <a16:creationId xmlns:a16="http://schemas.microsoft.com/office/drawing/2014/main" id="{33885EE9-6B72-4C10-AAE8-582E25041BD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907C76AC-A9BD-491A-B289-5C255B7CCE39}" type="slidenum">
              <a:rPr lang="en-US" altLang="en-US"/>
              <a:pPr/>
              <a:t>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D562CCD-14CB-45C6-AD5F-858065B4EEF7}"/>
              </a:ext>
            </a:extLst>
          </p:cNvPr>
          <p:cNvSpPr>
            <a:spLocks noGrp="1"/>
          </p:cNvSpPr>
          <p:nvPr>
            <p:ph type="dt" sz="half" idx="10"/>
          </p:nvPr>
        </p:nvSpPr>
        <p:spPr/>
        <p:txBody>
          <a:bodyPr/>
          <a:lstStyle>
            <a:lvl1pPr>
              <a:defRPr/>
            </a:lvl1pPr>
          </a:lstStyle>
          <a:p>
            <a:pPr>
              <a:defRPr/>
            </a:pPr>
            <a:fld id="{6ED48FE0-A825-4B53-BA06-D6C2D69F50C7}" type="datetimeFigureOut">
              <a:rPr lang="en-US"/>
              <a:pPr>
                <a:defRPr/>
              </a:pPr>
              <a:t>3/11/2020</a:t>
            </a:fld>
            <a:endParaRPr lang="en-US"/>
          </a:p>
        </p:txBody>
      </p:sp>
      <p:sp>
        <p:nvSpPr>
          <p:cNvPr id="5" name="Footer Placeholder 4">
            <a:extLst>
              <a:ext uri="{FF2B5EF4-FFF2-40B4-BE49-F238E27FC236}">
                <a16:creationId xmlns:a16="http://schemas.microsoft.com/office/drawing/2014/main" id="{EDA02312-ABF9-40AB-8948-D3D52048FAF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45C35B7-3432-472F-BEF4-7FC51C833C20}"/>
              </a:ext>
            </a:extLst>
          </p:cNvPr>
          <p:cNvSpPr>
            <a:spLocks noGrp="1"/>
          </p:cNvSpPr>
          <p:nvPr>
            <p:ph type="sldNum" sz="quarter" idx="12"/>
          </p:nvPr>
        </p:nvSpPr>
        <p:spPr/>
        <p:txBody>
          <a:bodyPr/>
          <a:lstStyle>
            <a:lvl1pPr>
              <a:defRPr/>
            </a:lvl1pPr>
          </a:lstStyle>
          <a:p>
            <a:fld id="{6B6BD6F8-032E-4033-87C1-6E1BCB23DBC9}" type="slidenum">
              <a:rPr lang="en-US" altLang="en-US"/>
              <a:pPr/>
              <a:t>‹#›</a:t>
            </a:fld>
            <a:endParaRPr lang="en-US" altLang="en-US"/>
          </a:p>
        </p:txBody>
      </p:sp>
    </p:spTree>
    <p:extLst>
      <p:ext uri="{BB962C8B-B14F-4D97-AF65-F5344CB8AC3E}">
        <p14:creationId xmlns:p14="http://schemas.microsoft.com/office/powerpoint/2010/main" val="3523034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00D453-87FA-45DF-9758-25E6CC4F9D01}"/>
              </a:ext>
            </a:extLst>
          </p:cNvPr>
          <p:cNvSpPr>
            <a:spLocks noGrp="1"/>
          </p:cNvSpPr>
          <p:nvPr>
            <p:ph type="dt" sz="half" idx="10"/>
          </p:nvPr>
        </p:nvSpPr>
        <p:spPr/>
        <p:txBody>
          <a:bodyPr/>
          <a:lstStyle>
            <a:lvl1pPr>
              <a:defRPr/>
            </a:lvl1pPr>
          </a:lstStyle>
          <a:p>
            <a:pPr>
              <a:defRPr/>
            </a:pPr>
            <a:fld id="{11A5528E-36D1-426F-B3BF-A83A71543C9A}" type="datetimeFigureOut">
              <a:rPr lang="en-US"/>
              <a:pPr>
                <a:defRPr/>
              </a:pPr>
              <a:t>3/11/2020</a:t>
            </a:fld>
            <a:endParaRPr lang="en-US"/>
          </a:p>
        </p:txBody>
      </p:sp>
      <p:sp>
        <p:nvSpPr>
          <p:cNvPr id="5" name="Footer Placeholder 4">
            <a:extLst>
              <a:ext uri="{FF2B5EF4-FFF2-40B4-BE49-F238E27FC236}">
                <a16:creationId xmlns:a16="http://schemas.microsoft.com/office/drawing/2014/main" id="{7E874B8A-A1BE-4346-968A-C09F4052FB2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5A47DAB-641C-4CD7-BBF7-8B7ACADFBB73}"/>
              </a:ext>
            </a:extLst>
          </p:cNvPr>
          <p:cNvSpPr>
            <a:spLocks noGrp="1"/>
          </p:cNvSpPr>
          <p:nvPr>
            <p:ph type="sldNum" sz="quarter" idx="12"/>
          </p:nvPr>
        </p:nvSpPr>
        <p:spPr/>
        <p:txBody>
          <a:bodyPr/>
          <a:lstStyle>
            <a:lvl1pPr>
              <a:defRPr/>
            </a:lvl1pPr>
          </a:lstStyle>
          <a:p>
            <a:fld id="{8AD6D056-5BC4-4672-AB10-406AEC9D4625}" type="slidenum">
              <a:rPr lang="en-US" altLang="en-US"/>
              <a:pPr/>
              <a:t>‹#›</a:t>
            </a:fld>
            <a:endParaRPr lang="en-US" altLang="en-US"/>
          </a:p>
        </p:txBody>
      </p:sp>
    </p:spTree>
    <p:extLst>
      <p:ext uri="{BB962C8B-B14F-4D97-AF65-F5344CB8AC3E}">
        <p14:creationId xmlns:p14="http://schemas.microsoft.com/office/powerpoint/2010/main" val="3137756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02D01-A26A-49A6-94F4-6975398A8F7A}"/>
              </a:ext>
            </a:extLst>
          </p:cNvPr>
          <p:cNvSpPr>
            <a:spLocks noGrp="1"/>
          </p:cNvSpPr>
          <p:nvPr>
            <p:ph type="dt" sz="half" idx="10"/>
          </p:nvPr>
        </p:nvSpPr>
        <p:spPr/>
        <p:txBody>
          <a:bodyPr/>
          <a:lstStyle>
            <a:lvl1pPr>
              <a:defRPr/>
            </a:lvl1pPr>
          </a:lstStyle>
          <a:p>
            <a:pPr>
              <a:defRPr/>
            </a:pPr>
            <a:fld id="{1FF25AA7-3451-49F7-8D5A-29B09A7205BF}" type="datetimeFigureOut">
              <a:rPr lang="en-US"/>
              <a:pPr>
                <a:defRPr/>
              </a:pPr>
              <a:t>3/11/2020</a:t>
            </a:fld>
            <a:endParaRPr lang="en-US"/>
          </a:p>
        </p:txBody>
      </p:sp>
      <p:sp>
        <p:nvSpPr>
          <p:cNvPr id="5" name="Footer Placeholder 4">
            <a:extLst>
              <a:ext uri="{FF2B5EF4-FFF2-40B4-BE49-F238E27FC236}">
                <a16:creationId xmlns:a16="http://schemas.microsoft.com/office/drawing/2014/main" id="{457F6B0B-6D14-4842-948B-0DB9139915F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A47DF92-23B9-4168-928B-BFA3AD238C52}"/>
              </a:ext>
            </a:extLst>
          </p:cNvPr>
          <p:cNvSpPr>
            <a:spLocks noGrp="1"/>
          </p:cNvSpPr>
          <p:nvPr>
            <p:ph type="sldNum" sz="quarter" idx="12"/>
          </p:nvPr>
        </p:nvSpPr>
        <p:spPr/>
        <p:txBody>
          <a:bodyPr/>
          <a:lstStyle>
            <a:lvl1pPr>
              <a:defRPr/>
            </a:lvl1pPr>
          </a:lstStyle>
          <a:p>
            <a:fld id="{10696E38-AB74-4BDA-B50B-F21E2AA0B68D}" type="slidenum">
              <a:rPr lang="en-US" altLang="en-US"/>
              <a:pPr/>
              <a:t>‹#›</a:t>
            </a:fld>
            <a:endParaRPr lang="en-US" altLang="en-US"/>
          </a:p>
        </p:txBody>
      </p:sp>
    </p:spTree>
    <p:extLst>
      <p:ext uri="{BB962C8B-B14F-4D97-AF65-F5344CB8AC3E}">
        <p14:creationId xmlns:p14="http://schemas.microsoft.com/office/powerpoint/2010/main" val="3081923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FA55D3-957D-488E-AAA2-CE11C596A15A}"/>
              </a:ext>
            </a:extLst>
          </p:cNvPr>
          <p:cNvSpPr>
            <a:spLocks noGrp="1"/>
          </p:cNvSpPr>
          <p:nvPr>
            <p:ph type="dt" sz="half" idx="10"/>
          </p:nvPr>
        </p:nvSpPr>
        <p:spPr/>
        <p:txBody>
          <a:bodyPr/>
          <a:lstStyle>
            <a:lvl1pPr>
              <a:defRPr/>
            </a:lvl1pPr>
          </a:lstStyle>
          <a:p>
            <a:pPr>
              <a:defRPr/>
            </a:pPr>
            <a:fld id="{41252A43-CAFD-4C28-9634-1099FE38B58E}" type="datetimeFigureOut">
              <a:rPr lang="en-US"/>
              <a:pPr>
                <a:defRPr/>
              </a:pPr>
              <a:t>3/11/2020</a:t>
            </a:fld>
            <a:endParaRPr lang="en-US"/>
          </a:p>
        </p:txBody>
      </p:sp>
      <p:sp>
        <p:nvSpPr>
          <p:cNvPr id="5" name="Footer Placeholder 4">
            <a:extLst>
              <a:ext uri="{FF2B5EF4-FFF2-40B4-BE49-F238E27FC236}">
                <a16:creationId xmlns:a16="http://schemas.microsoft.com/office/drawing/2014/main" id="{7FBA500A-F30B-46AB-960C-2614E88194D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E68D1BC-AA85-445A-940B-931AC2456BE3}"/>
              </a:ext>
            </a:extLst>
          </p:cNvPr>
          <p:cNvSpPr>
            <a:spLocks noGrp="1"/>
          </p:cNvSpPr>
          <p:nvPr>
            <p:ph type="sldNum" sz="quarter" idx="12"/>
          </p:nvPr>
        </p:nvSpPr>
        <p:spPr/>
        <p:txBody>
          <a:bodyPr/>
          <a:lstStyle>
            <a:lvl1pPr>
              <a:defRPr/>
            </a:lvl1pPr>
          </a:lstStyle>
          <a:p>
            <a:fld id="{E4A41186-843D-4592-9A9C-5A200E9C6BE7}" type="slidenum">
              <a:rPr lang="en-US" altLang="en-US"/>
              <a:pPr/>
              <a:t>‹#›</a:t>
            </a:fld>
            <a:endParaRPr lang="en-US" altLang="en-US"/>
          </a:p>
        </p:txBody>
      </p:sp>
    </p:spTree>
    <p:extLst>
      <p:ext uri="{BB962C8B-B14F-4D97-AF65-F5344CB8AC3E}">
        <p14:creationId xmlns:p14="http://schemas.microsoft.com/office/powerpoint/2010/main" val="2668559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B83020-C9E7-486B-8D17-1425C21E69E0}"/>
              </a:ext>
            </a:extLst>
          </p:cNvPr>
          <p:cNvSpPr>
            <a:spLocks noGrp="1"/>
          </p:cNvSpPr>
          <p:nvPr>
            <p:ph type="dt" sz="half" idx="10"/>
          </p:nvPr>
        </p:nvSpPr>
        <p:spPr/>
        <p:txBody>
          <a:bodyPr/>
          <a:lstStyle>
            <a:lvl1pPr>
              <a:defRPr/>
            </a:lvl1pPr>
          </a:lstStyle>
          <a:p>
            <a:pPr>
              <a:defRPr/>
            </a:pPr>
            <a:fld id="{C3755D10-1C22-4028-B37E-AC672DDCDD50}" type="datetimeFigureOut">
              <a:rPr lang="en-US"/>
              <a:pPr>
                <a:defRPr/>
              </a:pPr>
              <a:t>3/11/2020</a:t>
            </a:fld>
            <a:endParaRPr lang="en-US"/>
          </a:p>
        </p:txBody>
      </p:sp>
      <p:sp>
        <p:nvSpPr>
          <p:cNvPr id="5" name="Footer Placeholder 4">
            <a:extLst>
              <a:ext uri="{FF2B5EF4-FFF2-40B4-BE49-F238E27FC236}">
                <a16:creationId xmlns:a16="http://schemas.microsoft.com/office/drawing/2014/main" id="{7D8E9445-2AAA-40CB-B378-58ADD18B9C0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FB56A8D-0440-4F4A-9FFB-CEFCCE7AF1DA}"/>
              </a:ext>
            </a:extLst>
          </p:cNvPr>
          <p:cNvSpPr>
            <a:spLocks noGrp="1"/>
          </p:cNvSpPr>
          <p:nvPr>
            <p:ph type="sldNum" sz="quarter" idx="12"/>
          </p:nvPr>
        </p:nvSpPr>
        <p:spPr/>
        <p:txBody>
          <a:bodyPr/>
          <a:lstStyle>
            <a:lvl1pPr>
              <a:defRPr/>
            </a:lvl1pPr>
          </a:lstStyle>
          <a:p>
            <a:fld id="{C21B5DA3-EDB5-48FC-8100-0B4F0DD76B82}" type="slidenum">
              <a:rPr lang="en-US" altLang="en-US"/>
              <a:pPr/>
              <a:t>‹#›</a:t>
            </a:fld>
            <a:endParaRPr lang="en-US" altLang="en-US"/>
          </a:p>
        </p:txBody>
      </p:sp>
    </p:spTree>
    <p:extLst>
      <p:ext uri="{BB962C8B-B14F-4D97-AF65-F5344CB8AC3E}">
        <p14:creationId xmlns:p14="http://schemas.microsoft.com/office/powerpoint/2010/main" val="1386028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ECE70901-A5FA-4BD5-987D-DEEE68BDBB6D}"/>
              </a:ext>
            </a:extLst>
          </p:cNvPr>
          <p:cNvSpPr>
            <a:spLocks noGrp="1"/>
          </p:cNvSpPr>
          <p:nvPr>
            <p:ph type="dt" sz="half" idx="10"/>
          </p:nvPr>
        </p:nvSpPr>
        <p:spPr/>
        <p:txBody>
          <a:bodyPr/>
          <a:lstStyle>
            <a:lvl1pPr>
              <a:defRPr/>
            </a:lvl1pPr>
          </a:lstStyle>
          <a:p>
            <a:pPr>
              <a:defRPr/>
            </a:pPr>
            <a:fld id="{AD24916A-9D2F-4544-A7ED-D24C3312B9F7}" type="datetimeFigureOut">
              <a:rPr lang="en-US"/>
              <a:pPr>
                <a:defRPr/>
              </a:pPr>
              <a:t>3/11/2020</a:t>
            </a:fld>
            <a:endParaRPr lang="en-US"/>
          </a:p>
        </p:txBody>
      </p:sp>
      <p:sp>
        <p:nvSpPr>
          <p:cNvPr id="6" name="Footer Placeholder 4">
            <a:extLst>
              <a:ext uri="{FF2B5EF4-FFF2-40B4-BE49-F238E27FC236}">
                <a16:creationId xmlns:a16="http://schemas.microsoft.com/office/drawing/2014/main" id="{EC837866-0F54-465C-8CCC-4F97E6FB2BD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3992837-7922-4F4C-966B-61D6E1B73652}"/>
              </a:ext>
            </a:extLst>
          </p:cNvPr>
          <p:cNvSpPr>
            <a:spLocks noGrp="1"/>
          </p:cNvSpPr>
          <p:nvPr>
            <p:ph type="sldNum" sz="quarter" idx="12"/>
          </p:nvPr>
        </p:nvSpPr>
        <p:spPr/>
        <p:txBody>
          <a:bodyPr/>
          <a:lstStyle>
            <a:lvl1pPr>
              <a:defRPr/>
            </a:lvl1pPr>
          </a:lstStyle>
          <a:p>
            <a:fld id="{9CE5E84F-CBBF-4F9D-874A-7A49F0E801A5}" type="slidenum">
              <a:rPr lang="en-US" altLang="en-US"/>
              <a:pPr/>
              <a:t>‹#›</a:t>
            </a:fld>
            <a:endParaRPr lang="en-US" altLang="en-US"/>
          </a:p>
        </p:txBody>
      </p:sp>
    </p:spTree>
    <p:extLst>
      <p:ext uri="{BB962C8B-B14F-4D97-AF65-F5344CB8AC3E}">
        <p14:creationId xmlns:p14="http://schemas.microsoft.com/office/powerpoint/2010/main" val="1341684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C3565CC-DA06-408B-8ACD-8B2B562127E9}"/>
              </a:ext>
            </a:extLst>
          </p:cNvPr>
          <p:cNvSpPr>
            <a:spLocks noGrp="1"/>
          </p:cNvSpPr>
          <p:nvPr>
            <p:ph type="dt" sz="half" idx="10"/>
          </p:nvPr>
        </p:nvSpPr>
        <p:spPr/>
        <p:txBody>
          <a:bodyPr/>
          <a:lstStyle>
            <a:lvl1pPr>
              <a:defRPr/>
            </a:lvl1pPr>
          </a:lstStyle>
          <a:p>
            <a:pPr>
              <a:defRPr/>
            </a:pPr>
            <a:fld id="{BCEC8A8C-D379-4389-85E8-D005621B54E1}" type="datetimeFigureOut">
              <a:rPr lang="en-US"/>
              <a:pPr>
                <a:defRPr/>
              </a:pPr>
              <a:t>3/11/2020</a:t>
            </a:fld>
            <a:endParaRPr lang="en-US"/>
          </a:p>
        </p:txBody>
      </p:sp>
      <p:sp>
        <p:nvSpPr>
          <p:cNvPr id="8" name="Footer Placeholder 4">
            <a:extLst>
              <a:ext uri="{FF2B5EF4-FFF2-40B4-BE49-F238E27FC236}">
                <a16:creationId xmlns:a16="http://schemas.microsoft.com/office/drawing/2014/main" id="{EAB028CB-EE53-44A6-AE7C-7BE8B44C8BE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BB5ACCD-848A-441A-B318-BA32CEB0AD66}"/>
              </a:ext>
            </a:extLst>
          </p:cNvPr>
          <p:cNvSpPr>
            <a:spLocks noGrp="1"/>
          </p:cNvSpPr>
          <p:nvPr>
            <p:ph type="sldNum" sz="quarter" idx="12"/>
          </p:nvPr>
        </p:nvSpPr>
        <p:spPr/>
        <p:txBody>
          <a:bodyPr/>
          <a:lstStyle>
            <a:lvl1pPr>
              <a:defRPr/>
            </a:lvl1pPr>
          </a:lstStyle>
          <a:p>
            <a:fld id="{CBE40277-20DC-4E8B-8D64-B4FD61FA08AF}" type="slidenum">
              <a:rPr lang="en-US" altLang="en-US"/>
              <a:pPr/>
              <a:t>‹#›</a:t>
            </a:fld>
            <a:endParaRPr lang="en-US" altLang="en-US"/>
          </a:p>
        </p:txBody>
      </p:sp>
    </p:spTree>
    <p:extLst>
      <p:ext uri="{BB962C8B-B14F-4D97-AF65-F5344CB8AC3E}">
        <p14:creationId xmlns:p14="http://schemas.microsoft.com/office/powerpoint/2010/main" val="2351817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FBDE1E17-342A-4C5A-A1AD-3D5819A35EC0}"/>
              </a:ext>
            </a:extLst>
          </p:cNvPr>
          <p:cNvSpPr>
            <a:spLocks noGrp="1"/>
          </p:cNvSpPr>
          <p:nvPr>
            <p:ph type="dt" sz="half" idx="10"/>
          </p:nvPr>
        </p:nvSpPr>
        <p:spPr/>
        <p:txBody>
          <a:bodyPr/>
          <a:lstStyle>
            <a:lvl1pPr>
              <a:defRPr/>
            </a:lvl1pPr>
          </a:lstStyle>
          <a:p>
            <a:pPr>
              <a:defRPr/>
            </a:pPr>
            <a:fld id="{EC733E91-49D3-4EAC-A355-5E89CD5E9371}" type="datetimeFigureOut">
              <a:rPr lang="en-US"/>
              <a:pPr>
                <a:defRPr/>
              </a:pPr>
              <a:t>3/11/2020</a:t>
            </a:fld>
            <a:endParaRPr lang="en-US"/>
          </a:p>
        </p:txBody>
      </p:sp>
      <p:sp>
        <p:nvSpPr>
          <p:cNvPr id="4" name="Footer Placeholder 4">
            <a:extLst>
              <a:ext uri="{FF2B5EF4-FFF2-40B4-BE49-F238E27FC236}">
                <a16:creationId xmlns:a16="http://schemas.microsoft.com/office/drawing/2014/main" id="{5B0960B1-D4D0-450A-AF5B-9131ECFE938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99FDBDA-2DD4-4206-B540-39990D3A6460}"/>
              </a:ext>
            </a:extLst>
          </p:cNvPr>
          <p:cNvSpPr>
            <a:spLocks noGrp="1"/>
          </p:cNvSpPr>
          <p:nvPr>
            <p:ph type="sldNum" sz="quarter" idx="12"/>
          </p:nvPr>
        </p:nvSpPr>
        <p:spPr/>
        <p:txBody>
          <a:bodyPr/>
          <a:lstStyle>
            <a:lvl1pPr>
              <a:defRPr/>
            </a:lvl1pPr>
          </a:lstStyle>
          <a:p>
            <a:fld id="{18B263F1-8E2D-4303-BF06-3E2359C4F8A1}" type="slidenum">
              <a:rPr lang="en-US" altLang="en-US"/>
              <a:pPr/>
              <a:t>‹#›</a:t>
            </a:fld>
            <a:endParaRPr lang="en-US" altLang="en-US"/>
          </a:p>
        </p:txBody>
      </p:sp>
    </p:spTree>
    <p:extLst>
      <p:ext uri="{BB962C8B-B14F-4D97-AF65-F5344CB8AC3E}">
        <p14:creationId xmlns:p14="http://schemas.microsoft.com/office/powerpoint/2010/main" val="1736202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186906F-A7DF-448B-B2DD-D0D22386D86D}"/>
              </a:ext>
            </a:extLst>
          </p:cNvPr>
          <p:cNvSpPr>
            <a:spLocks noGrp="1"/>
          </p:cNvSpPr>
          <p:nvPr>
            <p:ph type="dt" sz="half" idx="10"/>
          </p:nvPr>
        </p:nvSpPr>
        <p:spPr/>
        <p:txBody>
          <a:bodyPr/>
          <a:lstStyle>
            <a:lvl1pPr>
              <a:defRPr/>
            </a:lvl1pPr>
          </a:lstStyle>
          <a:p>
            <a:pPr>
              <a:defRPr/>
            </a:pPr>
            <a:fld id="{9B3F71B5-E82A-4D2D-A8F1-F4591CB5B2C3}" type="datetimeFigureOut">
              <a:rPr lang="en-US"/>
              <a:pPr>
                <a:defRPr/>
              </a:pPr>
              <a:t>3/11/2020</a:t>
            </a:fld>
            <a:endParaRPr lang="en-US"/>
          </a:p>
        </p:txBody>
      </p:sp>
      <p:sp>
        <p:nvSpPr>
          <p:cNvPr id="3" name="Footer Placeholder 4">
            <a:extLst>
              <a:ext uri="{FF2B5EF4-FFF2-40B4-BE49-F238E27FC236}">
                <a16:creationId xmlns:a16="http://schemas.microsoft.com/office/drawing/2014/main" id="{634949EC-0371-4103-850C-0016063A964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A431C6C-C66E-4E01-A8E0-CF031601A8DD}"/>
              </a:ext>
            </a:extLst>
          </p:cNvPr>
          <p:cNvSpPr>
            <a:spLocks noGrp="1"/>
          </p:cNvSpPr>
          <p:nvPr>
            <p:ph type="sldNum" sz="quarter" idx="12"/>
          </p:nvPr>
        </p:nvSpPr>
        <p:spPr/>
        <p:txBody>
          <a:bodyPr/>
          <a:lstStyle>
            <a:lvl1pPr>
              <a:defRPr/>
            </a:lvl1pPr>
          </a:lstStyle>
          <a:p>
            <a:fld id="{DA17978B-ED8A-4AB7-85FC-AD47B406962E}" type="slidenum">
              <a:rPr lang="en-US" altLang="en-US"/>
              <a:pPr/>
              <a:t>‹#›</a:t>
            </a:fld>
            <a:endParaRPr lang="en-US" altLang="en-US"/>
          </a:p>
        </p:txBody>
      </p:sp>
    </p:spTree>
    <p:extLst>
      <p:ext uri="{BB962C8B-B14F-4D97-AF65-F5344CB8AC3E}">
        <p14:creationId xmlns:p14="http://schemas.microsoft.com/office/powerpoint/2010/main" val="1667956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2400D7F-AC51-41A1-A2BF-37247F1740A4}"/>
              </a:ext>
            </a:extLst>
          </p:cNvPr>
          <p:cNvSpPr>
            <a:spLocks noGrp="1"/>
          </p:cNvSpPr>
          <p:nvPr>
            <p:ph type="dt" sz="half" idx="10"/>
          </p:nvPr>
        </p:nvSpPr>
        <p:spPr/>
        <p:txBody>
          <a:bodyPr/>
          <a:lstStyle>
            <a:lvl1pPr>
              <a:defRPr/>
            </a:lvl1pPr>
          </a:lstStyle>
          <a:p>
            <a:pPr>
              <a:defRPr/>
            </a:pPr>
            <a:fld id="{4C4E9125-611C-42BA-AE7B-6A7C1CFB61CC}" type="datetimeFigureOut">
              <a:rPr lang="en-US"/>
              <a:pPr>
                <a:defRPr/>
              </a:pPr>
              <a:t>3/11/2020</a:t>
            </a:fld>
            <a:endParaRPr lang="en-US"/>
          </a:p>
        </p:txBody>
      </p:sp>
      <p:sp>
        <p:nvSpPr>
          <p:cNvPr id="6" name="Footer Placeholder 4">
            <a:extLst>
              <a:ext uri="{FF2B5EF4-FFF2-40B4-BE49-F238E27FC236}">
                <a16:creationId xmlns:a16="http://schemas.microsoft.com/office/drawing/2014/main" id="{485523B4-8F4A-4980-A118-F6484CDC66A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FF9F0F4-AFCB-47A0-9A4E-E5A838329BDC}"/>
              </a:ext>
            </a:extLst>
          </p:cNvPr>
          <p:cNvSpPr>
            <a:spLocks noGrp="1"/>
          </p:cNvSpPr>
          <p:nvPr>
            <p:ph type="sldNum" sz="quarter" idx="12"/>
          </p:nvPr>
        </p:nvSpPr>
        <p:spPr/>
        <p:txBody>
          <a:bodyPr/>
          <a:lstStyle>
            <a:lvl1pPr>
              <a:defRPr/>
            </a:lvl1pPr>
          </a:lstStyle>
          <a:p>
            <a:fld id="{0DC28F05-8E78-427B-8A62-C5AAE538773A}" type="slidenum">
              <a:rPr lang="en-US" altLang="en-US"/>
              <a:pPr/>
              <a:t>‹#›</a:t>
            </a:fld>
            <a:endParaRPr lang="en-US" altLang="en-US"/>
          </a:p>
        </p:txBody>
      </p:sp>
    </p:spTree>
    <p:extLst>
      <p:ext uri="{BB962C8B-B14F-4D97-AF65-F5344CB8AC3E}">
        <p14:creationId xmlns:p14="http://schemas.microsoft.com/office/powerpoint/2010/main" val="227626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65ABF96-32A0-4426-9B33-59DDB9E6AAB1}"/>
              </a:ext>
            </a:extLst>
          </p:cNvPr>
          <p:cNvSpPr>
            <a:spLocks noGrp="1"/>
          </p:cNvSpPr>
          <p:nvPr>
            <p:ph type="dt" sz="half" idx="10"/>
          </p:nvPr>
        </p:nvSpPr>
        <p:spPr/>
        <p:txBody>
          <a:bodyPr/>
          <a:lstStyle>
            <a:lvl1pPr>
              <a:defRPr/>
            </a:lvl1pPr>
          </a:lstStyle>
          <a:p>
            <a:pPr>
              <a:defRPr/>
            </a:pPr>
            <a:fld id="{35A787CE-DE2A-468E-A0B3-805C22E44BFB}" type="datetimeFigureOut">
              <a:rPr lang="en-US"/>
              <a:pPr>
                <a:defRPr/>
              </a:pPr>
              <a:t>3/11/2020</a:t>
            </a:fld>
            <a:endParaRPr lang="en-US"/>
          </a:p>
        </p:txBody>
      </p:sp>
      <p:sp>
        <p:nvSpPr>
          <p:cNvPr id="6" name="Footer Placeholder 4">
            <a:extLst>
              <a:ext uri="{FF2B5EF4-FFF2-40B4-BE49-F238E27FC236}">
                <a16:creationId xmlns:a16="http://schemas.microsoft.com/office/drawing/2014/main" id="{CD1069BE-CCEE-4086-80B7-EF6E8B88096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3F6BC20-9FF7-46BE-9EE9-5CBD2E0CCE1E}"/>
              </a:ext>
            </a:extLst>
          </p:cNvPr>
          <p:cNvSpPr>
            <a:spLocks noGrp="1"/>
          </p:cNvSpPr>
          <p:nvPr>
            <p:ph type="sldNum" sz="quarter" idx="12"/>
          </p:nvPr>
        </p:nvSpPr>
        <p:spPr/>
        <p:txBody>
          <a:bodyPr/>
          <a:lstStyle>
            <a:lvl1pPr>
              <a:defRPr/>
            </a:lvl1pPr>
          </a:lstStyle>
          <a:p>
            <a:fld id="{FD0E64BB-4778-4E02-8F55-03F5A111C286}" type="slidenum">
              <a:rPr lang="en-US" altLang="en-US"/>
              <a:pPr/>
              <a:t>‹#›</a:t>
            </a:fld>
            <a:endParaRPr lang="en-US" altLang="en-US"/>
          </a:p>
        </p:txBody>
      </p:sp>
    </p:spTree>
    <p:extLst>
      <p:ext uri="{BB962C8B-B14F-4D97-AF65-F5344CB8AC3E}">
        <p14:creationId xmlns:p14="http://schemas.microsoft.com/office/powerpoint/2010/main" val="3622340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D8517FB-68C1-49EE-BE28-A5AFDA93613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DA1F52B3-2CDA-4CC0-A6B5-5FDD523ABE5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4799401-E351-4C7F-B58E-CD371F3A1007}"/>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0C17933D-027A-4826-95CC-5A721CB19883}" type="datetimeFigureOut">
              <a:rPr lang="en-US"/>
              <a:pPr>
                <a:defRPr/>
              </a:pPr>
              <a:t>3/11/2020</a:t>
            </a:fld>
            <a:endParaRPr lang="en-US"/>
          </a:p>
        </p:txBody>
      </p:sp>
      <p:sp>
        <p:nvSpPr>
          <p:cNvPr id="5" name="Footer Placeholder 4">
            <a:extLst>
              <a:ext uri="{FF2B5EF4-FFF2-40B4-BE49-F238E27FC236}">
                <a16:creationId xmlns:a16="http://schemas.microsoft.com/office/drawing/2014/main" id="{4C21D3FB-768A-482C-8349-0CE052ED8BC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4AA79462-EA81-4DF3-9AE5-55F0FA8663B0}"/>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C72CFB4C-D300-43B3-8CF1-A5D3229800B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hyperlink" Target="http://www.nepc.gov.ng/" TargetMode="External"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383B400C-4BBB-4D6E-8745-D56C7CC70698}"/>
              </a:ext>
            </a:extLst>
          </p:cNvPr>
          <p:cNvSpPr>
            <a:spLocks noGrp="1"/>
          </p:cNvSpPr>
          <p:nvPr>
            <p:ph type="ctrTitle"/>
          </p:nvPr>
        </p:nvSpPr>
        <p:spPr>
          <a:xfrm>
            <a:off x="685800" y="1447800"/>
            <a:ext cx="7772400" cy="1600200"/>
          </a:xfrm>
        </p:spPr>
        <p:txBody>
          <a:bodyPr/>
          <a:lstStyle/>
          <a:p>
            <a:r>
              <a:rPr lang="en-US" altLang="en-US">
                <a:solidFill>
                  <a:srgbClr val="FF0000"/>
                </a:solidFill>
              </a:rPr>
              <a:t>THE ROLE OF NON-OIL EXPORT IN BLUE ECONOMY</a:t>
            </a:r>
          </a:p>
        </p:txBody>
      </p:sp>
      <p:sp>
        <p:nvSpPr>
          <p:cNvPr id="3" name="Subtitle 2">
            <a:extLst>
              <a:ext uri="{FF2B5EF4-FFF2-40B4-BE49-F238E27FC236}">
                <a16:creationId xmlns:a16="http://schemas.microsoft.com/office/drawing/2014/main" id="{4964464E-2FC1-4491-B664-3611B55BDAA9}"/>
              </a:ext>
            </a:extLst>
          </p:cNvPr>
          <p:cNvSpPr>
            <a:spLocks noGrp="1"/>
          </p:cNvSpPr>
          <p:nvPr>
            <p:ph type="subTitle" idx="1"/>
          </p:nvPr>
        </p:nvSpPr>
        <p:spPr>
          <a:xfrm>
            <a:off x="609600" y="2971800"/>
            <a:ext cx="7162800" cy="3352800"/>
          </a:xfrm>
        </p:spPr>
        <p:txBody>
          <a:bodyPr rtlCol="0">
            <a:normAutofit lnSpcReduction="10000"/>
          </a:bodyPr>
          <a:lstStyle/>
          <a:p>
            <a:pPr fontAlgn="auto">
              <a:spcAft>
                <a:spcPts val="0"/>
              </a:spcAft>
              <a:defRPr/>
            </a:pPr>
            <a:r>
              <a:rPr lang="en-US" dirty="0"/>
              <a:t> BY </a:t>
            </a:r>
          </a:p>
          <a:p>
            <a:pPr fontAlgn="auto">
              <a:spcAft>
                <a:spcPts val="0"/>
              </a:spcAft>
              <a:defRPr/>
            </a:pPr>
            <a:r>
              <a:rPr lang="en-US" dirty="0"/>
              <a:t>MR SAMUEL OYEYIPO, </a:t>
            </a:r>
          </a:p>
          <a:p>
            <a:pPr fontAlgn="auto">
              <a:spcAft>
                <a:spcPts val="0"/>
              </a:spcAft>
              <a:defRPr/>
            </a:pPr>
            <a:r>
              <a:rPr lang="en-US" dirty="0"/>
              <a:t>REGIONAL CORDINATOR</a:t>
            </a:r>
          </a:p>
          <a:p>
            <a:pPr fontAlgn="auto">
              <a:spcAft>
                <a:spcPts val="0"/>
              </a:spcAft>
              <a:defRPr/>
            </a:pPr>
            <a:r>
              <a:rPr lang="en-US" dirty="0"/>
              <a:t> NEPC SOUTHWEST REGIONAL OFFICE  THURSDAY 12/03/2020 </a:t>
            </a:r>
          </a:p>
          <a:p>
            <a:pPr fontAlgn="auto">
              <a:spcAft>
                <a:spcPts val="0"/>
              </a:spcAft>
              <a:defRPr/>
            </a:pPr>
            <a:r>
              <a:rPr lang="en-US" dirty="0"/>
              <a:t> NEPC CONFERENCE HALL, APAPA, LAGOS</a:t>
            </a:r>
          </a:p>
        </p:txBody>
      </p:sp>
      <p:pic>
        <p:nvPicPr>
          <p:cNvPr id="2052" name="Picture 2">
            <a:extLst>
              <a:ext uri="{FF2B5EF4-FFF2-40B4-BE49-F238E27FC236}">
                <a16:creationId xmlns:a16="http://schemas.microsoft.com/office/drawing/2014/main" id="{4D1AC1EF-387D-4A9E-AFC7-0CE9F48B04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288"/>
            <a:ext cx="91440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B0554-C93A-47BE-932F-126C9384A5FD}"/>
              </a:ext>
            </a:extLst>
          </p:cNvPr>
          <p:cNvSpPr>
            <a:spLocks noGrp="1"/>
          </p:cNvSpPr>
          <p:nvPr>
            <p:ph type="title"/>
          </p:nvPr>
        </p:nvSpPr>
        <p:spPr>
          <a:xfrm>
            <a:off x="457200" y="1146175"/>
            <a:ext cx="8229600" cy="1139825"/>
          </a:xfrm>
        </p:spPr>
        <p:txBody>
          <a:bodyPr rtlCol="0">
            <a:normAutofit fontScale="90000"/>
          </a:bodyPr>
          <a:lstStyle/>
          <a:p>
            <a:pPr fontAlgn="auto">
              <a:spcAft>
                <a:spcPts val="0"/>
              </a:spcAft>
              <a:defRPr/>
            </a:pPr>
            <a:r>
              <a:rPr lang="en-US" dirty="0"/>
              <a:t>ALTERNATE WIND AND COASTAL WAVE</a:t>
            </a:r>
          </a:p>
        </p:txBody>
      </p:sp>
      <p:pic>
        <p:nvPicPr>
          <p:cNvPr id="11267" name="Picture 2">
            <a:extLst>
              <a:ext uri="{FF2B5EF4-FFF2-40B4-BE49-F238E27FC236}">
                <a16:creationId xmlns:a16="http://schemas.microsoft.com/office/drawing/2014/main" id="{63320F05-DE2D-4D08-8B2C-F106B89569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0"/>
            <a:ext cx="915035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3" descr="C:\Users\user\Desktop\download (7).jpg">
            <a:extLst>
              <a:ext uri="{FF2B5EF4-FFF2-40B4-BE49-F238E27FC236}">
                <a16:creationId xmlns:a16="http://schemas.microsoft.com/office/drawing/2014/main" id="{1FFAF129-03C7-4D6C-B5AE-280170359B0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62000" y="2438400"/>
            <a:ext cx="8001000" cy="35052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1983196A-17AA-4F5F-97E4-A6284B4C3482}"/>
              </a:ext>
            </a:extLst>
          </p:cNvPr>
          <p:cNvSpPr>
            <a:spLocks noGrp="1"/>
          </p:cNvSpPr>
          <p:nvPr>
            <p:ph type="title"/>
          </p:nvPr>
        </p:nvSpPr>
        <p:spPr>
          <a:xfrm>
            <a:off x="457200" y="1146175"/>
            <a:ext cx="8229600" cy="1444625"/>
          </a:xfrm>
        </p:spPr>
        <p:txBody>
          <a:bodyPr/>
          <a:lstStyle/>
          <a:p>
            <a:r>
              <a:rPr lang="en-US" altLang="en-US"/>
              <a:t>FISHERIES</a:t>
            </a:r>
          </a:p>
        </p:txBody>
      </p:sp>
      <p:pic>
        <p:nvPicPr>
          <p:cNvPr id="12291" name="Picture 2" descr="C:\Users\user\Desktop\download (2).jpg">
            <a:extLst>
              <a:ext uri="{FF2B5EF4-FFF2-40B4-BE49-F238E27FC236}">
                <a16:creationId xmlns:a16="http://schemas.microsoft.com/office/drawing/2014/main" id="{E62DC131-BC37-4214-B383-6212F8A2143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2667000"/>
            <a:ext cx="8305800" cy="3200400"/>
          </a:xfrm>
        </p:spPr>
      </p:pic>
      <p:pic>
        <p:nvPicPr>
          <p:cNvPr id="12292" name="Picture 3">
            <a:extLst>
              <a:ext uri="{FF2B5EF4-FFF2-40B4-BE49-F238E27FC236}">
                <a16:creationId xmlns:a16="http://schemas.microsoft.com/office/drawing/2014/main" id="{EF3E3F35-41A3-4E3B-8208-4CE0B1183E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 y="0"/>
            <a:ext cx="915035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A63C14A9-4179-4BDD-8888-F91DD2CB2A84}"/>
              </a:ext>
            </a:extLst>
          </p:cNvPr>
          <p:cNvSpPr>
            <a:spLocks noGrp="1"/>
          </p:cNvSpPr>
          <p:nvPr>
            <p:ph type="title"/>
          </p:nvPr>
        </p:nvSpPr>
        <p:spPr>
          <a:xfrm>
            <a:off x="457200" y="1146175"/>
            <a:ext cx="8229600" cy="1063625"/>
          </a:xfrm>
        </p:spPr>
        <p:txBody>
          <a:bodyPr/>
          <a:lstStyle/>
          <a:p>
            <a:r>
              <a:rPr lang="en-US" altLang="en-US"/>
              <a:t>TOURISM</a:t>
            </a:r>
          </a:p>
        </p:txBody>
      </p:sp>
      <p:pic>
        <p:nvPicPr>
          <p:cNvPr id="13315" name="Picture 2">
            <a:extLst>
              <a:ext uri="{FF2B5EF4-FFF2-40B4-BE49-F238E27FC236}">
                <a16:creationId xmlns:a16="http://schemas.microsoft.com/office/drawing/2014/main" id="{B5E8D672-B006-42FA-9EB8-DA8A78ACF0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035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3" descr="C:\Users\user\Desktop\1583844444544_download (1).jpg">
            <a:extLst>
              <a:ext uri="{FF2B5EF4-FFF2-40B4-BE49-F238E27FC236}">
                <a16:creationId xmlns:a16="http://schemas.microsoft.com/office/drawing/2014/main" id="{C04B796F-91FB-42DF-BCDA-E8FDB043716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2286000"/>
            <a:ext cx="8229600" cy="3249613"/>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BF958349-796D-42F3-B270-23743F484CD9}"/>
              </a:ext>
            </a:extLst>
          </p:cNvPr>
          <p:cNvSpPr>
            <a:spLocks noGrp="1"/>
          </p:cNvSpPr>
          <p:nvPr>
            <p:ph type="title"/>
          </p:nvPr>
        </p:nvSpPr>
        <p:spPr>
          <a:xfrm>
            <a:off x="457200" y="1146175"/>
            <a:ext cx="8229600" cy="1063625"/>
          </a:xfrm>
        </p:spPr>
        <p:txBody>
          <a:bodyPr/>
          <a:lstStyle/>
          <a:p>
            <a:r>
              <a:rPr lang="en-US" altLang="en-US"/>
              <a:t>MARITIME TRASPORTATION</a:t>
            </a:r>
          </a:p>
        </p:txBody>
      </p:sp>
      <p:pic>
        <p:nvPicPr>
          <p:cNvPr id="14339" name="Picture 2" descr="C:\Users\user\Desktop\1583844342862_download.jpg">
            <a:extLst>
              <a:ext uri="{FF2B5EF4-FFF2-40B4-BE49-F238E27FC236}">
                <a16:creationId xmlns:a16="http://schemas.microsoft.com/office/drawing/2014/main" id="{679BC116-9C4A-4AC3-9C5A-8B6490918B9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2286000"/>
            <a:ext cx="8382000" cy="3810000"/>
          </a:xfrm>
        </p:spPr>
      </p:pic>
      <p:pic>
        <p:nvPicPr>
          <p:cNvPr id="14340" name="Picture 3">
            <a:extLst>
              <a:ext uri="{FF2B5EF4-FFF2-40B4-BE49-F238E27FC236}">
                <a16:creationId xmlns:a16="http://schemas.microsoft.com/office/drawing/2014/main" id="{2ED8D0D9-E863-49D9-AFF0-9455175CA3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0"/>
            <a:ext cx="915035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4A1E9FF0-AC14-4B2D-BD64-63D6A6D4CB7A}"/>
              </a:ext>
            </a:extLst>
          </p:cNvPr>
          <p:cNvSpPr>
            <a:spLocks noGrp="1"/>
          </p:cNvSpPr>
          <p:nvPr>
            <p:ph type="title"/>
          </p:nvPr>
        </p:nvSpPr>
        <p:spPr>
          <a:xfrm>
            <a:off x="457200" y="1119188"/>
            <a:ext cx="8229600" cy="1090612"/>
          </a:xfrm>
        </p:spPr>
        <p:txBody>
          <a:bodyPr/>
          <a:lstStyle/>
          <a:p>
            <a:r>
              <a:rPr lang="en-US" altLang="en-US" sz="3200">
                <a:solidFill>
                  <a:srgbClr val="FF0000"/>
                </a:solidFill>
              </a:rPr>
              <a:t>THE SIGNIFICANCE OF NEPC IN THE PROMOTION OF BLUE ECONOMY AND WEALTH CREATION</a:t>
            </a:r>
          </a:p>
        </p:txBody>
      </p:sp>
      <p:sp>
        <p:nvSpPr>
          <p:cNvPr id="3" name="Content Placeholder 2">
            <a:extLst>
              <a:ext uri="{FF2B5EF4-FFF2-40B4-BE49-F238E27FC236}">
                <a16:creationId xmlns:a16="http://schemas.microsoft.com/office/drawing/2014/main" id="{A85A4C33-836B-4B21-97F9-6E192036FB13}"/>
              </a:ext>
            </a:extLst>
          </p:cNvPr>
          <p:cNvSpPr>
            <a:spLocks noGrp="1"/>
          </p:cNvSpPr>
          <p:nvPr>
            <p:ph idx="1"/>
          </p:nvPr>
        </p:nvSpPr>
        <p:spPr>
          <a:xfrm>
            <a:off x="457200" y="2286000"/>
            <a:ext cx="8229600" cy="3840163"/>
          </a:xfrm>
        </p:spPr>
        <p:txBody>
          <a:bodyPr rtlCol="0">
            <a:normAutofit lnSpcReduction="10000"/>
          </a:bodyPr>
          <a:lstStyle/>
          <a:p>
            <a:pPr fontAlgn="auto">
              <a:spcAft>
                <a:spcPts val="0"/>
              </a:spcAft>
              <a:defRPr/>
            </a:pPr>
            <a:r>
              <a:rPr lang="en-US" dirty="0"/>
              <a:t>NEPC’S MANDATE IS TO FACILITATE NON-OIL EXPORT AND INCREASE THE GDP OF THE NATION. </a:t>
            </a:r>
          </a:p>
          <a:p>
            <a:pPr fontAlgn="auto">
              <a:spcAft>
                <a:spcPts val="0"/>
              </a:spcAft>
              <a:defRPr/>
            </a:pPr>
            <a:r>
              <a:rPr lang="en-US" dirty="0"/>
              <a:t>THE OCEAN IS A MASSIVE AREA OF WEALTH CREATION</a:t>
            </a:r>
          </a:p>
          <a:p>
            <a:pPr fontAlgn="auto">
              <a:spcAft>
                <a:spcPts val="0"/>
              </a:spcAft>
              <a:defRPr/>
            </a:pPr>
            <a:r>
              <a:rPr lang="en-US" dirty="0"/>
              <a:t>  PROPER TAPPING INTO THIS WILL INCREASE  THE  CONTRIBUTION OF  NON-OIL EXPORT SECTOR TO THE NATION’S  GDP</a:t>
            </a:r>
          </a:p>
        </p:txBody>
      </p:sp>
      <p:pic>
        <p:nvPicPr>
          <p:cNvPr id="15364" name="Picture 2">
            <a:extLst>
              <a:ext uri="{FF2B5EF4-FFF2-40B4-BE49-F238E27FC236}">
                <a16:creationId xmlns:a16="http://schemas.microsoft.com/office/drawing/2014/main" id="{2695BE7E-3EB8-4BD7-81C2-C830EFED22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26988"/>
            <a:ext cx="9150350" cy="114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23E53D-E48E-4E87-B91F-16A781FAB14A}"/>
              </a:ext>
            </a:extLst>
          </p:cNvPr>
          <p:cNvSpPr>
            <a:spLocks noGrp="1"/>
          </p:cNvSpPr>
          <p:nvPr>
            <p:ph idx="1"/>
          </p:nvPr>
        </p:nvSpPr>
        <p:spPr>
          <a:xfrm>
            <a:off x="457200" y="1111250"/>
            <a:ext cx="8229600" cy="5014913"/>
          </a:xfrm>
        </p:spPr>
        <p:txBody>
          <a:bodyPr rtlCol="0">
            <a:normAutofit fontScale="62500" lnSpcReduction="20000"/>
          </a:bodyPr>
          <a:lstStyle/>
          <a:p>
            <a:pPr fontAlgn="auto">
              <a:spcAft>
                <a:spcPts val="0"/>
              </a:spcAft>
              <a:defRPr/>
            </a:pPr>
            <a:endParaRPr lang="en-US" dirty="0"/>
          </a:p>
          <a:p>
            <a:pPr fontAlgn="auto">
              <a:spcAft>
                <a:spcPts val="0"/>
              </a:spcAft>
              <a:defRPr/>
            </a:pPr>
            <a:endParaRPr lang="en-US" dirty="0"/>
          </a:p>
          <a:p>
            <a:pPr fontAlgn="auto">
              <a:spcAft>
                <a:spcPts val="0"/>
              </a:spcAft>
              <a:buFont typeface="Arial" panose="020B0604020202020204" pitchFamily="34" charset="0"/>
              <a:buNone/>
              <a:defRPr/>
            </a:pPr>
            <a:r>
              <a:rPr lang="en-US" sz="4500" dirty="0">
                <a:solidFill>
                  <a:srgbClr val="FF0000"/>
                </a:solidFill>
              </a:rPr>
              <a:t>CREATING WEALTH USING THE BLUE ECONOMY AS A CASE STUDY:</a:t>
            </a:r>
          </a:p>
          <a:p>
            <a:pPr fontAlgn="auto">
              <a:spcAft>
                <a:spcPts val="0"/>
              </a:spcAft>
              <a:buFont typeface="Arial" panose="020B0604020202020204" pitchFamily="34" charset="0"/>
              <a:buNone/>
              <a:defRPr/>
            </a:pPr>
            <a:endParaRPr lang="en-US" dirty="0"/>
          </a:p>
          <a:p>
            <a:pPr fontAlgn="auto">
              <a:spcAft>
                <a:spcPts val="0"/>
              </a:spcAft>
              <a:defRPr/>
            </a:pPr>
            <a:r>
              <a:rPr lang="en-US" dirty="0"/>
              <a:t>1.	</a:t>
            </a:r>
            <a:r>
              <a:rPr lang="en-US" dirty="0">
                <a:solidFill>
                  <a:srgbClr val="FF0000"/>
                </a:solidFill>
              </a:rPr>
              <a:t>MARINE TRANSPORTATION</a:t>
            </a:r>
            <a:r>
              <a:rPr lang="en-US" dirty="0"/>
              <a:t>: IN THE WORLD OF NON-OIL EXPORT, THE OCEAN IS THE BEDROCK FOUNDATION AS A  FORM OF TRANSPORTATION IS DONE WHICH BRINGS WEALTH BACK TO THE COUNTRY THROUGH THE VESSEL COMPANY.</a:t>
            </a:r>
          </a:p>
          <a:p>
            <a:pPr fontAlgn="auto">
              <a:spcAft>
                <a:spcPts val="0"/>
              </a:spcAft>
              <a:defRPr/>
            </a:pPr>
            <a:endParaRPr lang="en-US" dirty="0"/>
          </a:p>
          <a:p>
            <a:pPr fontAlgn="auto">
              <a:spcAft>
                <a:spcPts val="0"/>
              </a:spcAft>
              <a:defRPr/>
            </a:pPr>
            <a:r>
              <a:rPr lang="en-US" dirty="0"/>
              <a:t>2.	</a:t>
            </a:r>
            <a:r>
              <a:rPr lang="en-US" dirty="0">
                <a:solidFill>
                  <a:srgbClr val="FF0000"/>
                </a:solidFill>
              </a:rPr>
              <a:t>FISHIRIES</a:t>
            </a:r>
            <a:r>
              <a:rPr lang="en-US" dirty="0"/>
              <a:t>:     FISHERIES ALSO BRING ABOUT WEALTH CREATION TO THE COUNTRY</a:t>
            </a:r>
          </a:p>
          <a:p>
            <a:pPr fontAlgn="auto">
              <a:spcAft>
                <a:spcPts val="0"/>
              </a:spcAft>
              <a:defRPr/>
            </a:pPr>
            <a:endParaRPr lang="en-US" dirty="0"/>
          </a:p>
          <a:p>
            <a:pPr fontAlgn="auto">
              <a:spcAft>
                <a:spcPts val="0"/>
              </a:spcAft>
              <a:defRPr/>
            </a:pPr>
            <a:r>
              <a:rPr lang="en-US" dirty="0"/>
              <a:t>3.	ALTERNATE WIND AND COASTAL WAVE [RENEWABLE ENERGY]: USING BIO-MACHINERIES TO TAP ENERGY FROM THE COASTAL WAVE  TO POWER A FACILITY IS ALSO AN  EXPORTABLE COMMODITY</a:t>
            </a:r>
          </a:p>
        </p:txBody>
      </p:sp>
      <p:pic>
        <p:nvPicPr>
          <p:cNvPr id="16387" name="Picture 2">
            <a:extLst>
              <a:ext uri="{FF2B5EF4-FFF2-40B4-BE49-F238E27FC236}">
                <a16:creationId xmlns:a16="http://schemas.microsoft.com/office/drawing/2014/main" id="{BEA8AB74-611B-4333-8FF0-1509BDCD78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8" y="-34925"/>
            <a:ext cx="9144001"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a:extLst>
              <a:ext uri="{FF2B5EF4-FFF2-40B4-BE49-F238E27FC236}">
                <a16:creationId xmlns:a16="http://schemas.microsoft.com/office/drawing/2014/main" id="{4230DC89-3B44-4EEB-A327-52AE07CB60D8}"/>
              </a:ext>
            </a:extLst>
          </p:cNvPr>
          <p:cNvSpPr>
            <a:spLocks noGrp="1"/>
          </p:cNvSpPr>
          <p:nvPr>
            <p:ph idx="1"/>
          </p:nvPr>
        </p:nvSpPr>
        <p:spPr>
          <a:xfrm>
            <a:off x="457200" y="1069975"/>
            <a:ext cx="8229600" cy="5407025"/>
          </a:xfrm>
        </p:spPr>
        <p:txBody>
          <a:bodyPr/>
          <a:lstStyle/>
          <a:p>
            <a:r>
              <a:rPr lang="en-US" altLang="en-US" sz="2400"/>
              <a:t>4.	</a:t>
            </a:r>
            <a:r>
              <a:rPr lang="en-US" altLang="en-US" sz="2400">
                <a:solidFill>
                  <a:srgbClr val="FF0000"/>
                </a:solidFill>
              </a:rPr>
              <a:t>TOURISM</a:t>
            </a:r>
            <a:r>
              <a:rPr lang="en-US" altLang="en-US" sz="2400"/>
              <a:t>:   IT IS ALSO A MEANS OF WEALTH CREATION UNDER THE BLUE ECONOMY AS FOREIGNERS WILL PAY TO COME SEE THE OCEAN VIEW IN THE COUNTRY THUS GIVING FOREIGN EXCHANGE IN THE PROCESS.</a:t>
            </a:r>
          </a:p>
          <a:p>
            <a:pPr>
              <a:buFont typeface="Arial" panose="020B0604020202020204" pitchFamily="34" charset="0"/>
              <a:buNone/>
            </a:pPr>
            <a:endParaRPr lang="en-US" altLang="en-US" sz="2400"/>
          </a:p>
          <a:p>
            <a:r>
              <a:rPr lang="en-US" altLang="en-US" sz="2400"/>
              <a:t>5.	</a:t>
            </a:r>
            <a:r>
              <a:rPr lang="en-US" altLang="en-US" sz="2400">
                <a:solidFill>
                  <a:srgbClr val="FF0000"/>
                </a:solidFill>
              </a:rPr>
              <a:t>SUBMARINE MINING</a:t>
            </a:r>
            <a:r>
              <a:rPr lang="en-US" altLang="en-US" sz="2400"/>
              <a:t>: MINING IN THE OCEAN WILL MAKE POSSIBLE EXTRACTS OF SALT,POTASSIUM,SAND AND GRAVEL,LIME STONES AND GYPSUM,MANGANESE NODULES,PHOSPHORITES, METAL DEPOSITS WHICH CAN BE EXPORTED TO OTHER COUNTRIES FOR FOREIGN EXCHANGE. </a:t>
            </a:r>
          </a:p>
        </p:txBody>
      </p:sp>
      <p:pic>
        <p:nvPicPr>
          <p:cNvPr id="17411" name="Picture 2">
            <a:extLst>
              <a:ext uri="{FF2B5EF4-FFF2-40B4-BE49-F238E27FC236}">
                <a16:creationId xmlns:a16="http://schemas.microsoft.com/office/drawing/2014/main" id="{56CDD9F5-31FD-4755-B156-BE36FDD5B0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1440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id="{81B437A5-607A-4BB1-9704-573E75940716}"/>
              </a:ext>
            </a:extLst>
          </p:cNvPr>
          <p:cNvSpPr>
            <a:spLocks noGrp="1"/>
          </p:cNvSpPr>
          <p:nvPr>
            <p:ph idx="1"/>
          </p:nvPr>
        </p:nvSpPr>
        <p:spPr>
          <a:xfrm>
            <a:off x="457200" y="1111250"/>
            <a:ext cx="8229600" cy="5014913"/>
          </a:xfrm>
        </p:spPr>
        <p:txBody>
          <a:bodyPr/>
          <a:lstStyle/>
          <a:p>
            <a:r>
              <a:rPr lang="en-US" altLang="en-US" sz="2400"/>
              <a:t>7.	</a:t>
            </a:r>
            <a:r>
              <a:rPr lang="en-US" altLang="en-US" sz="2400">
                <a:solidFill>
                  <a:srgbClr val="FF0000"/>
                </a:solidFill>
              </a:rPr>
              <a:t>MARINE RESEARCH</a:t>
            </a:r>
            <a:r>
              <a:rPr lang="en-US" altLang="en-US" sz="2400"/>
              <a:t>: NIGERIAN INSTITUTE FOR OCEANOGRAPHY AND MARINE RESEARCH IS CHARGED WITH RESEARCHING THE ABUNDANCE, DISTRIBUTION, BIOLOGICAL AND OTHER CHARACTERISTICS OF SPECIES OF FISH AND OTHER MARINE FORMS OF LIFE AS WELL AS MANAGEMENT MEASURES FOR THEIR CONSERVATION. </a:t>
            </a:r>
          </a:p>
          <a:p>
            <a:r>
              <a:rPr lang="en-US" altLang="en-US" sz="2400"/>
              <a:t>WITH THE CONSTANT RESEARCH AND NEW INVENTONS  REALISED, THIS CAN LEAD TO CREATION OF WEALTH FOR THE COUNTRY</a:t>
            </a:r>
          </a:p>
        </p:txBody>
      </p:sp>
      <p:pic>
        <p:nvPicPr>
          <p:cNvPr id="18435" name="Picture 4">
            <a:extLst>
              <a:ext uri="{FF2B5EF4-FFF2-40B4-BE49-F238E27FC236}">
                <a16:creationId xmlns:a16="http://schemas.microsoft.com/office/drawing/2014/main" id="{9429C2FA-BBE8-49E7-90FD-2DAE231F73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925"/>
            <a:ext cx="91440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9613A2C9-2B22-4435-84E1-C93870CDBD5E}"/>
              </a:ext>
            </a:extLst>
          </p:cNvPr>
          <p:cNvSpPr>
            <a:spLocks noGrp="1"/>
          </p:cNvSpPr>
          <p:nvPr>
            <p:ph type="title"/>
          </p:nvPr>
        </p:nvSpPr>
        <p:spPr>
          <a:xfrm>
            <a:off x="457200" y="1069975"/>
            <a:ext cx="8229600" cy="911225"/>
          </a:xfrm>
        </p:spPr>
        <p:txBody>
          <a:bodyPr/>
          <a:lstStyle/>
          <a:p>
            <a:r>
              <a:rPr lang="en-US" altLang="en-US" sz="2800">
                <a:solidFill>
                  <a:srgbClr val="FF0000"/>
                </a:solidFill>
              </a:rPr>
              <a:t>HOW TO OBTAIN NEPC CERTIFICATE FOR EXPORT</a:t>
            </a:r>
          </a:p>
        </p:txBody>
      </p:sp>
      <p:sp>
        <p:nvSpPr>
          <p:cNvPr id="3" name="Content Placeholder 2">
            <a:extLst>
              <a:ext uri="{FF2B5EF4-FFF2-40B4-BE49-F238E27FC236}">
                <a16:creationId xmlns:a16="http://schemas.microsoft.com/office/drawing/2014/main" id="{BFD6F6BD-C55B-47A3-8129-9FAE23B51F34}"/>
              </a:ext>
            </a:extLst>
          </p:cNvPr>
          <p:cNvSpPr>
            <a:spLocks noGrp="1"/>
          </p:cNvSpPr>
          <p:nvPr>
            <p:ph idx="1"/>
          </p:nvPr>
        </p:nvSpPr>
        <p:spPr>
          <a:xfrm>
            <a:off x="457200" y="1981200"/>
            <a:ext cx="8229600" cy="4144963"/>
          </a:xfrm>
        </p:spPr>
        <p:txBody>
          <a:bodyPr rtlCol="0">
            <a:normAutofit fontScale="92500"/>
          </a:bodyPr>
          <a:lstStyle/>
          <a:p>
            <a:pPr fontAlgn="auto">
              <a:spcAft>
                <a:spcPts val="0"/>
              </a:spcAft>
              <a:defRPr/>
            </a:pPr>
            <a:r>
              <a:rPr lang="en-US" dirty="0"/>
              <a:t>1.	</a:t>
            </a:r>
            <a:r>
              <a:rPr lang="en-US" sz="3000" dirty="0"/>
              <a:t>YOU MUST HAVE A LIMITED LIABILITY COMPANY</a:t>
            </a:r>
          </a:p>
          <a:p>
            <a:pPr fontAlgn="auto">
              <a:spcAft>
                <a:spcPts val="0"/>
              </a:spcAft>
              <a:defRPr/>
            </a:pPr>
            <a:r>
              <a:rPr lang="en-US" sz="3000" dirty="0"/>
              <a:t>2.	REGISTER ONLINE AT </a:t>
            </a:r>
            <a:r>
              <a:rPr lang="en-US" sz="3000" dirty="0">
                <a:hlinkClick r:id="rId2"/>
              </a:rPr>
              <a:t>www.nepc.gov.ng</a:t>
            </a:r>
            <a:endParaRPr lang="en-US" sz="3000" dirty="0"/>
          </a:p>
          <a:p>
            <a:pPr fontAlgn="auto">
              <a:spcAft>
                <a:spcPts val="0"/>
              </a:spcAft>
              <a:defRPr/>
            </a:pPr>
            <a:r>
              <a:rPr lang="en-US" sz="3000" dirty="0"/>
              <a:t>3.	GENERATE A REMITTA CODE AND TAKE IT TO ANY COMMERCIAL BANK AND PAY N13,500 INTO NEPC’S ACCOUNT</a:t>
            </a:r>
          </a:p>
          <a:p>
            <a:pPr fontAlgn="auto">
              <a:spcAft>
                <a:spcPts val="0"/>
              </a:spcAft>
              <a:defRPr/>
            </a:pPr>
            <a:r>
              <a:rPr lang="en-US" sz="3000" dirty="0"/>
              <a:t>4.	THEREAFTER, YOU CAN CHECK BACK IN 48HOURS AT THE OFFICE WITH A VALID MEANS OF IDENTIFICATION TO PICK UP YOUR CERTIFICATE</a:t>
            </a:r>
          </a:p>
        </p:txBody>
      </p:sp>
      <p:pic>
        <p:nvPicPr>
          <p:cNvPr id="19460" name="Picture 2">
            <a:extLst>
              <a:ext uri="{FF2B5EF4-FFF2-40B4-BE49-F238E27FC236}">
                <a16:creationId xmlns:a16="http://schemas.microsoft.com/office/drawing/2014/main" id="{FCF5CC16-E97F-45B2-97C8-E628DBA9C9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76200"/>
            <a:ext cx="915035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35DC9-7A26-427E-924F-CE969C1E5C2B}"/>
              </a:ext>
            </a:extLst>
          </p:cNvPr>
          <p:cNvSpPr>
            <a:spLocks noGrp="1"/>
          </p:cNvSpPr>
          <p:nvPr>
            <p:ph type="title"/>
          </p:nvPr>
        </p:nvSpPr>
        <p:spPr>
          <a:xfrm>
            <a:off x="457200" y="1146175"/>
            <a:ext cx="8229600" cy="606425"/>
          </a:xfrm>
        </p:spPr>
        <p:txBody>
          <a:bodyPr rtlCol="0">
            <a:normAutofit fontScale="90000"/>
          </a:bodyPr>
          <a:lstStyle/>
          <a:p>
            <a:pPr fontAlgn="auto">
              <a:spcAft>
                <a:spcPts val="0"/>
              </a:spcAft>
              <a:defRPr/>
            </a:pPr>
            <a:r>
              <a:rPr lang="en-US" dirty="0">
                <a:solidFill>
                  <a:srgbClr val="FF0000"/>
                </a:solidFill>
              </a:rPr>
              <a:t>CONCLUSION</a:t>
            </a:r>
          </a:p>
        </p:txBody>
      </p:sp>
      <p:sp>
        <p:nvSpPr>
          <p:cNvPr id="20483" name="Content Placeholder 2">
            <a:extLst>
              <a:ext uri="{FF2B5EF4-FFF2-40B4-BE49-F238E27FC236}">
                <a16:creationId xmlns:a16="http://schemas.microsoft.com/office/drawing/2014/main" id="{9FA69DA5-55B2-46A2-AD30-2709B289209B}"/>
              </a:ext>
            </a:extLst>
          </p:cNvPr>
          <p:cNvSpPr>
            <a:spLocks noGrp="1"/>
          </p:cNvSpPr>
          <p:nvPr>
            <p:ph idx="1"/>
          </p:nvPr>
        </p:nvSpPr>
        <p:spPr>
          <a:xfrm>
            <a:off x="457200" y="1676400"/>
            <a:ext cx="8229600" cy="4449763"/>
          </a:xfrm>
        </p:spPr>
        <p:txBody>
          <a:bodyPr/>
          <a:lstStyle/>
          <a:p>
            <a:endParaRPr lang="en-US" altLang="en-US" sz="2400"/>
          </a:p>
          <a:p>
            <a:endParaRPr lang="en-US" altLang="en-US" sz="2400"/>
          </a:p>
          <a:p>
            <a:r>
              <a:rPr lang="en-US" altLang="en-US" sz="2400"/>
              <a:t>IN  CONCLUSION  IT IS EVIDENCED THAT THE NIGERIA’S BLUE ECONOMY CAN  GENERATE FAR LARGER REVENUES THAN CURRENTLY EXIST ONCE APPROPRIATE MEASURES ARE TAKEN TO IMPROVE ON OUR INFRASTRUCTURE  AND LOIN THE LEAGUE OF OTHER COUNTRIES IN THE BUSINESS</a:t>
            </a:r>
          </a:p>
        </p:txBody>
      </p:sp>
      <p:pic>
        <p:nvPicPr>
          <p:cNvPr id="20484" name="Picture 2">
            <a:extLst>
              <a:ext uri="{FF2B5EF4-FFF2-40B4-BE49-F238E27FC236}">
                <a16:creationId xmlns:a16="http://schemas.microsoft.com/office/drawing/2014/main" id="{C34ADB5C-BE02-4F96-A387-86F5696363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0"/>
            <a:ext cx="915035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E9F26B5E-263A-407B-A305-067C8BE14EF5}"/>
              </a:ext>
            </a:extLst>
          </p:cNvPr>
          <p:cNvSpPr>
            <a:spLocks noGrp="1"/>
          </p:cNvSpPr>
          <p:nvPr>
            <p:ph type="title"/>
          </p:nvPr>
        </p:nvSpPr>
        <p:spPr>
          <a:xfrm>
            <a:off x="457200" y="1447800"/>
            <a:ext cx="8229600" cy="838200"/>
          </a:xfrm>
        </p:spPr>
        <p:txBody>
          <a:bodyPr/>
          <a:lstStyle/>
          <a:p>
            <a:r>
              <a:rPr lang="en-US" altLang="en-US"/>
              <a:t>VISION AND MISSION</a:t>
            </a:r>
          </a:p>
        </p:txBody>
      </p:sp>
      <p:sp>
        <p:nvSpPr>
          <p:cNvPr id="3" name="Content Placeholder 2">
            <a:extLst>
              <a:ext uri="{FF2B5EF4-FFF2-40B4-BE49-F238E27FC236}">
                <a16:creationId xmlns:a16="http://schemas.microsoft.com/office/drawing/2014/main" id="{4CAFD2D0-A32A-44FC-B6A2-50A027C132F4}"/>
              </a:ext>
            </a:extLst>
          </p:cNvPr>
          <p:cNvSpPr>
            <a:spLocks noGrp="1"/>
          </p:cNvSpPr>
          <p:nvPr>
            <p:ph idx="1"/>
          </p:nvPr>
        </p:nvSpPr>
        <p:spPr>
          <a:xfrm>
            <a:off x="457200" y="2667000"/>
            <a:ext cx="8229600" cy="3459163"/>
          </a:xfrm>
        </p:spPr>
        <p:txBody>
          <a:bodyPr rtlCol="0">
            <a:normAutofit fontScale="92500" lnSpcReduction="20000"/>
          </a:bodyPr>
          <a:lstStyle/>
          <a:p>
            <a:pPr algn="just" fontAlgn="auto">
              <a:spcAft>
                <a:spcPts val="0"/>
              </a:spcAft>
              <a:defRPr/>
            </a:pPr>
            <a:r>
              <a:rPr lang="en-US" altLang="en-US" dirty="0">
                <a:solidFill>
                  <a:srgbClr val="C00000"/>
                </a:solidFill>
                <a:latin typeface="Bookman Old Style" panose="02050604050505020204" pitchFamily="18" charset="0"/>
              </a:rPr>
              <a:t>VISION</a:t>
            </a:r>
            <a:r>
              <a:rPr lang="en-US" altLang="en-US" dirty="0">
                <a:latin typeface="Bookman Old Style" panose="02050604050505020204" pitchFamily="18" charset="0"/>
              </a:rPr>
              <a:t>:  To make the world a market place for Nigerian Non-oil products</a:t>
            </a:r>
          </a:p>
          <a:p>
            <a:pPr algn="just" fontAlgn="auto">
              <a:spcAft>
                <a:spcPts val="0"/>
              </a:spcAft>
              <a:defRPr/>
            </a:pPr>
            <a:endParaRPr lang="en-US" altLang="en-US" dirty="0">
              <a:latin typeface="Bookman Old Style" panose="02050604050505020204" pitchFamily="18" charset="0"/>
            </a:endParaRPr>
          </a:p>
          <a:p>
            <a:pPr algn="just" fontAlgn="auto">
              <a:spcAft>
                <a:spcPts val="0"/>
              </a:spcAft>
              <a:defRPr/>
            </a:pPr>
            <a:r>
              <a:rPr lang="en-US" altLang="en-US" dirty="0">
                <a:solidFill>
                  <a:srgbClr val="C00000"/>
                </a:solidFill>
                <a:latin typeface="Bookman Old Style" panose="02050604050505020204" pitchFamily="18" charset="0"/>
              </a:rPr>
              <a:t>MISSION</a:t>
            </a:r>
            <a:r>
              <a:rPr lang="en-US" altLang="en-US" dirty="0">
                <a:latin typeface="Bookman Old Style" panose="02050604050505020204" pitchFamily="18" charset="0"/>
              </a:rPr>
              <a:t>: To spearhead the diversification of Nigeria’s economy by expanding and  increasing non-oil export for sustainable and inclusive economic growth.</a:t>
            </a:r>
          </a:p>
          <a:p>
            <a:pPr fontAlgn="auto">
              <a:spcAft>
                <a:spcPts val="0"/>
              </a:spcAft>
              <a:defRPr/>
            </a:pPr>
            <a:endParaRPr lang="en-US" dirty="0"/>
          </a:p>
        </p:txBody>
      </p:sp>
      <p:pic>
        <p:nvPicPr>
          <p:cNvPr id="3076" name="Picture 2">
            <a:extLst>
              <a:ext uri="{FF2B5EF4-FFF2-40B4-BE49-F238E27FC236}">
                <a16:creationId xmlns:a16="http://schemas.microsoft.com/office/drawing/2014/main" id="{0A8BB616-B5EC-4BC7-AF42-19A97B347B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114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a:extLst>
              <a:ext uri="{FF2B5EF4-FFF2-40B4-BE49-F238E27FC236}">
                <a16:creationId xmlns:a16="http://schemas.microsoft.com/office/drawing/2014/main" id="{BDA5B6B1-C47B-4807-BDF6-307C1F780285}"/>
              </a:ext>
            </a:extLst>
          </p:cNvPr>
          <p:cNvSpPr>
            <a:spLocks noGrp="1"/>
          </p:cNvSpPr>
          <p:nvPr>
            <p:ph idx="1"/>
          </p:nvPr>
        </p:nvSpPr>
        <p:spPr>
          <a:xfrm>
            <a:off x="457200" y="1146175"/>
            <a:ext cx="8229600" cy="4979988"/>
          </a:xfrm>
        </p:spPr>
        <p:txBody>
          <a:bodyPr/>
          <a:lstStyle/>
          <a:p>
            <a:pPr marL="0" indent="0">
              <a:buFont typeface="Arial" panose="020B0604020202020204" pitchFamily="34" charset="0"/>
              <a:buNone/>
            </a:pPr>
            <a:endParaRPr lang="en-US" altLang="en-US"/>
          </a:p>
          <a:p>
            <a:pPr marL="0" indent="0">
              <a:buFont typeface="Arial" panose="020B0604020202020204" pitchFamily="34" charset="0"/>
              <a:buNone/>
            </a:pPr>
            <a:endParaRPr lang="en-US" altLang="en-US"/>
          </a:p>
          <a:p>
            <a:pPr marL="0" indent="0">
              <a:buFont typeface="Arial" panose="020B0604020202020204" pitchFamily="34" charset="0"/>
              <a:buNone/>
            </a:pPr>
            <a:endParaRPr lang="en-US" altLang="en-US"/>
          </a:p>
          <a:p>
            <a:pPr marL="0" indent="0">
              <a:buFont typeface="Arial" panose="020B0604020202020204" pitchFamily="34" charset="0"/>
              <a:buNone/>
            </a:pPr>
            <a:r>
              <a:rPr lang="en-US" altLang="en-US" sz="4000">
                <a:solidFill>
                  <a:srgbClr val="FF0000"/>
                </a:solidFill>
                <a:latin typeface="Algerian" panose="04020705040A02060702" pitchFamily="82" charset="0"/>
              </a:rPr>
              <a:t>THANK YOU FOR LISTENING.</a:t>
            </a:r>
          </a:p>
        </p:txBody>
      </p:sp>
      <p:pic>
        <p:nvPicPr>
          <p:cNvPr id="21507" name="Picture 2">
            <a:extLst>
              <a:ext uri="{FF2B5EF4-FFF2-40B4-BE49-F238E27FC236}">
                <a16:creationId xmlns:a16="http://schemas.microsoft.com/office/drawing/2014/main" id="{C8C5E50E-C47F-4184-80D5-8F3990E1DC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035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74E44781-0C29-44AC-837A-77CA0E1C4B50}"/>
              </a:ext>
            </a:extLst>
          </p:cNvPr>
          <p:cNvSpPr>
            <a:spLocks noGrp="1"/>
          </p:cNvSpPr>
          <p:nvPr>
            <p:ph type="title"/>
          </p:nvPr>
        </p:nvSpPr>
        <p:spPr>
          <a:xfrm>
            <a:off x="457200" y="1146175"/>
            <a:ext cx="8229600" cy="987425"/>
          </a:xfrm>
        </p:spPr>
        <p:txBody>
          <a:bodyPr/>
          <a:lstStyle/>
          <a:p>
            <a:r>
              <a:rPr lang="en-US" altLang="en-US"/>
              <a:t>NEPC SERVICES</a:t>
            </a:r>
          </a:p>
        </p:txBody>
      </p:sp>
      <p:sp>
        <p:nvSpPr>
          <p:cNvPr id="3" name="Content Placeholder 2">
            <a:extLst>
              <a:ext uri="{FF2B5EF4-FFF2-40B4-BE49-F238E27FC236}">
                <a16:creationId xmlns:a16="http://schemas.microsoft.com/office/drawing/2014/main" id="{F8723CE4-58E0-48A7-83F2-6AB134A0BB68}"/>
              </a:ext>
            </a:extLst>
          </p:cNvPr>
          <p:cNvSpPr>
            <a:spLocks noGrp="1"/>
          </p:cNvSpPr>
          <p:nvPr>
            <p:ph idx="1"/>
          </p:nvPr>
        </p:nvSpPr>
        <p:spPr>
          <a:xfrm>
            <a:off x="457200" y="2133600"/>
            <a:ext cx="8229600" cy="3992563"/>
          </a:xfrm>
        </p:spPr>
        <p:txBody>
          <a:bodyPr rtlCol="0">
            <a:normAutofit fontScale="85000" lnSpcReduction="10000"/>
          </a:bodyPr>
          <a:lstStyle/>
          <a:p>
            <a:pPr fontAlgn="auto">
              <a:spcAft>
                <a:spcPts val="0"/>
              </a:spcAft>
              <a:defRPr/>
            </a:pPr>
            <a:r>
              <a:rPr lang="en-US" dirty="0"/>
              <a:t>1.	TO PROMOTE THE DEVELOPMENT AND DIVERSIFICATION OF NIGERIA’S TRADE</a:t>
            </a:r>
          </a:p>
          <a:p>
            <a:pPr fontAlgn="auto">
              <a:spcAft>
                <a:spcPts val="0"/>
              </a:spcAft>
              <a:defRPr/>
            </a:pPr>
            <a:r>
              <a:rPr lang="en-US" dirty="0"/>
              <a:t>2.	TO ASSIST IN PROMOTING THE DEVELOPMENT OF EXPORT RELATED INDUSTRIES IN NIGERIA</a:t>
            </a:r>
          </a:p>
          <a:p>
            <a:pPr fontAlgn="auto">
              <a:spcAft>
                <a:spcPts val="0"/>
              </a:spcAft>
              <a:defRPr/>
            </a:pPr>
            <a:r>
              <a:rPr lang="en-US" dirty="0"/>
              <a:t>3.	TO SPEARHEAD THE CREATION OF APPROPRIATE EXPORT INCENTIVES</a:t>
            </a:r>
          </a:p>
          <a:p>
            <a:pPr fontAlgn="auto">
              <a:spcAft>
                <a:spcPts val="0"/>
              </a:spcAft>
              <a:defRPr/>
            </a:pPr>
            <a:r>
              <a:rPr lang="en-US" dirty="0"/>
              <a:t>4.	TO ACTIVLY ARTICULATE AND PROMOTE THE IMPLEMENTATION OF EXPORT POLICIES AND PROGRAMMES OF THE NIGERIAN GOVERNMENT</a:t>
            </a:r>
          </a:p>
        </p:txBody>
      </p:sp>
      <p:pic>
        <p:nvPicPr>
          <p:cNvPr id="4100" name="Picture 2">
            <a:extLst>
              <a:ext uri="{FF2B5EF4-FFF2-40B4-BE49-F238E27FC236}">
                <a16:creationId xmlns:a16="http://schemas.microsoft.com/office/drawing/2014/main" id="{814C51F9-24D4-4DE7-9337-682D28EE35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8" y="0"/>
            <a:ext cx="91440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997F44ED-0B0F-429C-9331-B90ACF4DEAA6}"/>
              </a:ext>
            </a:extLst>
          </p:cNvPr>
          <p:cNvSpPr>
            <a:spLocks noGrp="1"/>
          </p:cNvSpPr>
          <p:nvPr>
            <p:ph type="title"/>
          </p:nvPr>
        </p:nvSpPr>
        <p:spPr>
          <a:xfrm>
            <a:off x="457200" y="1295400"/>
            <a:ext cx="8229600" cy="914400"/>
          </a:xfrm>
        </p:spPr>
        <p:txBody>
          <a:bodyPr/>
          <a:lstStyle/>
          <a:p>
            <a:r>
              <a:rPr lang="en-US" altLang="en-US"/>
              <a:t>WHAT IS EXPORT</a:t>
            </a:r>
            <a:r>
              <a:rPr lang="en-US" altLang="en-US" b="1">
                <a:solidFill>
                  <a:srgbClr val="008000"/>
                </a:solidFill>
              </a:rPr>
              <a:t> </a:t>
            </a:r>
            <a:r>
              <a:rPr lang="en-US" altLang="en-US" b="1"/>
              <a:t>?</a:t>
            </a:r>
          </a:p>
        </p:txBody>
      </p:sp>
      <p:sp>
        <p:nvSpPr>
          <p:cNvPr id="5123" name="Content Placeholder 2">
            <a:extLst>
              <a:ext uri="{FF2B5EF4-FFF2-40B4-BE49-F238E27FC236}">
                <a16:creationId xmlns:a16="http://schemas.microsoft.com/office/drawing/2014/main" id="{EC0E5DD3-521A-4A2D-99D2-7D24B342D2A5}"/>
              </a:ext>
            </a:extLst>
          </p:cNvPr>
          <p:cNvSpPr>
            <a:spLocks noGrp="1"/>
          </p:cNvSpPr>
          <p:nvPr>
            <p:ph idx="1"/>
          </p:nvPr>
        </p:nvSpPr>
        <p:spPr>
          <a:xfrm>
            <a:off x="457200" y="2819400"/>
            <a:ext cx="8229600" cy="3306763"/>
          </a:xfrm>
        </p:spPr>
        <p:txBody>
          <a:bodyPr/>
          <a:lstStyle/>
          <a:p>
            <a:r>
              <a:rPr lang="en-US" altLang="en-US"/>
              <a:t>EXPORT ARE COMMODITIES OR SERVICES SOLD TO A FOREIGN COUNTRY. IT IS DONE TO FILL THE NEED GAP OF THE IMPORTER/ IMPORTING COUNTRY’S CONSUMERS</a:t>
            </a:r>
          </a:p>
        </p:txBody>
      </p:sp>
      <p:pic>
        <p:nvPicPr>
          <p:cNvPr id="5124" name="Picture 3">
            <a:extLst>
              <a:ext uri="{FF2B5EF4-FFF2-40B4-BE49-F238E27FC236}">
                <a16:creationId xmlns:a16="http://schemas.microsoft.com/office/drawing/2014/main" id="{BC8D8360-3125-4580-9C92-F3A5B35871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91440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522DBD9C-8F28-4EA4-BC55-40F4BC72D6A8}"/>
              </a:ext>
            </a:extLst>
          </p:cNvPr>
          <p:cNvSpPr>
            <a:spLocks noGrp="1"/>
          </p:cNvSpPr>
          <p:nvPr>
            <p:ph type="title"/>
          </p:nvPr>
        </p:nvSpPr>
        <p:spPr>
          <a:xfrm>
            <a:off x="457200" y="1146175"/>
            <a:ext cx="8229600" cy="911225"/>
          </a:xfrm>
        </p:spPr>
        <p:txBody>
          <a:bodyPr/>
          <a:lstStyle/>
          <a:p>
            <a:r>
              <a:rPr lang="en-US" altLang="en-US"/>
              <a:t>WHAT IS BLUE ECONOMY</a:t>
            </a:r>
            <a:r>
              <a:rPr lang="en-US" altLang="en-US" b="1"/>
              <a:t> ?</a:t>
            </a:r>
            <a:endParaRPr lang="en-US" altLang="en-US"/>
          </a:p>
        </p:txBody>
      </p:sp>
      <p:sp>
        <p:nvSpPr>
          <p:cNvPr id="6147" name="Content Placeholder 2">
            <a:extLst>
              <a:ext uri="{FF2B5EF4-FFF2-40B4-BE49-F238E27FC236}">
                <a16:creationId xmlns:a16="http://schemas.microsoft.com/office/drawing/2014/main" id="{1BC5EDEB-C1C9-4A56-87AB-2D139D166A61}"/>
              </a:ext>
            </a:extLst>
          </p:cNvPr>
          <p:cNvSpPr>
            <a:spLocks noGrp="1"/>
          </p:cNvSpPr>
          <p:nvPr>
            <p:ph idx="1"/>
          </p:nvPr>
        </p:nvSpPr>
        <p:spPr>
          <a:xfrm>
            <a:off x="457200" y="1981200"/>
            <a:ext cx="8229600" cy="4068763"/>
          </a:xfrm>
        </p:spPr>
        <p:txBody>
          <a:bodyPr/>
          <a:lstStyle/>
          <a:p>
            <a:r>
              <a:rPr lang="en-US" altLang="en-US"/>
              <a:t>IT IS THE SUSTAINABLE USE OF OCEAN RESOURCES FOR ECONOMIC GROWTH, IMPROVED LIVELIHOOD, AND JOBS WHILE PRESERVING THE HEALTH OF THE OCEAN ECOSYSTEM. IT EVOLVES THE USE OF THE SEA AND ITS RESOURCES FOR SUSTAINABLE ECONOMIC DEVELOPMENT</a:t>
            </a:r>
          </a:p>
        </p:txBody>
      </p:sp>
      <p:pic>
        <p:nvPicPr>
          <p:cNvPr id="6148" name="Picture 2">
            <a:extLst>
              <a:ext uri="{FF2B5EF4-FFF2-40B4-BE49-F238E27FC236}">
                <a16:creationId xmlns:a16="http://schemas.microsoft.com/office/drawing/2014/main" id="{672E3AB6-9BE2-4B91-91C3-B87FD7682E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915035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726423F8-B475-4334-BA33-6DE0650DDEB0}"/>
              </a:ext>
            </a:extLst>
          </p:cNvPr>
          <p:cNvSpPr>
            <a:spLocks noGrp="1"/>
          </p:cNvSpPr>
          <p:nvPr>
            <p:ph type="title"/>
          </p:nvPr>
        </p:nvSpPr>
        <p:spPr>
          <a:xfrm>
            <a:off x="457200" y="1146175"/>
            <a:ext cx="8229600" cy="1216025"/>
          </a:xfrm>
        </p:spPr>
        <p:txBody>
          <a:bodyPr/>
          <a:lstStyle/>
          <a:p>
            <a:r>
              <a:rPr lang="en-US" altLang="en-US"/>
              <a:t>NIGERIAN OCEAN RESOURCES</a:t>
            </a:r>
          </a:p>
        </p:txBody>
      </p:sp>
      <p:sp>
        <p:nvSpPr>
          <p:cNvPr id="3" name="Content Placeholder 2">
            <a:extLst>
              <a:ext uri="{FF2B5EF4-FFF2-40B4-BE49-F238E27FC236}">
                <a16:creationId xmlns:a16="http://schemas.microsoft.com/office/drawing/2014/main" id="{DDE80387-9997-4ACC-ABA8-37411E3BF669}"/>
              </a:ext>
            </a:extLst>
          </p:cNvPr>
          <p:cNvSpPr>
            <a:spLocks noGrp="1"/>
          </p:cNvSpPr>
          <p:nvPr>
            <p:ph idx="1"/>
          </p:nvPr>
        </p:nvSpPr>
        <p:spPr>
          <a:xfrm>
            <a:off x="457200" y="2209800"/>
            <a:ext cx="8229600" cy="4419600"/>
          </a:xfrm>
        </p:spPr>
        <p:txBody>
          <a:bodyPr rtlCol="0">
            <a:normAutofit lnSpcReduction="10000"/>
          </a:bodyPr>
          <a:lstStyle/>
          <a:p>
            <a:pPr fontAlgn="auto">
              <a:spcAft>
                <a:spcPts val="0"/>
              </a:spcAft>
              <a:defRPr/>
            </a:pPr>
            <a:r>
              <a:rPr lang="en-US" dirty="0"/>
              <a:t>1.	MARITIME TRANSPORTATION</a:t>
            </a:r>
          </a:p>
          <a:p>
            <a:pPr fontAlgn="auto">
              <a:spcAft>
                <a:spcPts val="0"/>
              </a:spcAft>
              <a:defRPr/>
            </a:pPr>
            <a:r>
              <a:rPr lang="en-US" dirty="0"/>
              <a:t>2.	FISHERIES</a:t>
            </a:r>
          </a:p>
          <a:p>
            <a:pPr fontAlgn="auto">
              <a:spcAft>
                <a:spcPts val="0"/>
              </a:spcAft>
              <a:defRPr/>
            </a:pPr>
            <a:r>
              <a:rPr lang="en-US" dirty="0"/>
              <a:t>3.	ALTERNATE WIND AND COASTAL WAVE POWER SOURCES [RENEWABLE ENERGY]</a:t>
            </a:r>
          </a:p>
          <a:p>
            <a:pPr fontAlgn="auto">
              <a:spcAft>
                <a:spcPts val="0"/>
              </a:spcAft>
              <a:defRPr/>
            </a:pPr>
            <a:r>
              <a:rPr lang="en-US" dirty="0"/>
              <a:t>4.	TOURISM</a:t>
            </a:r>
          </a:p>
          <a:p>
            <a:pPr fontAlgn="auto">
              <a:spcAft>
                <a:spcPts val="0"/>
              </a:spcAft>
              <a:defRPr/>
            </a:pPr>
            <a:r>
              <a:rPr lang="en-US" dirty="0"/>
              <a:t>5.	CLIMATE</a:t>
            </a:r>
          </a:p>
          <a:p>
            <a:pPr fontAlgn="auto">
              <a:spcAft>
                <a:spcPts val="0"/>
              </a:spcAft>
              <a:defRPr/>
            </a:pPr>
            <a:r>
              <a:rPr lang="en-US" dirty="0"/>
              <a:t>6.	SUBMARINE MINING</a:t>
            </a:r>
          </a:p>
          <a:p>
            <a:pPr fontAlgn="auto">
              <a:spcAft>
                <a:spcPts val="0"/>
              </a:spcAft>
              <a:defRPr/>
            </a:pPr>
            <a:r>
              <a:rPr lang="en-US" dirty="0"/>
              <a:t>7.	MARINE RESEARCH</a:t>
            </a:r>
          </a:p>
          <a:p>
            <a:pPr fontAlgn="auto">
              <a:spcAft>
                <a:spcPts val="0"/>
              </a:spcAft>
              <a:defRPr/>
            </a:pPr>
            <a:endParaRPr lang="en-US" dirty="0"/>
          </a:p>
        </p:txBody>
      </p:sp>
      <p:pic>
        <p:nvPicPr>
          <p:cNvPr id="7172" name="Picture 2">
            <a:extLst>
              <a:ext uri="{FF2B5EF4-FFF2-40B4-BE49-F238E27FC236}">
                <a16:creationId xmlns:a16="http://schemas.microsoft.com/office/drawing/2014/main" id="{06F3B7AA-FC01-4582-8F04-9F8D553CE5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035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7354F-4D3E-4FCA-BEBE-06BFB5B7DA21}"/>
              </a:ext>
            </a:extLst>
          </p:cNvPr>
          <p:cNvSpPr>
            <a:spLocks noGrp="1"/>
          </p:cNvSpPr>
          <p:nvPr>
            <p:ph type="title"/>
          </p:nvPr>
        </p:nvSpPr>
        <p:spPr>
          <a:xfrm>
            <a:off x="457200" y="1152525"/>
            <a:ext cx="8229600" cy="1362075"/>
          </a:xfrm>
        </p:spPr>
        <p:txBody>
          <a:bodyPr rtlCol="0">
            <a:normAutofit fontScale="90000"/>
          </a:bodyPr>
          <a:lstStyle/>
          <a:p>
            <a:pPr fontAlgn="auto">
              <a:spcAft>
                <a:spcPts val="0"/>
              </a:spcAft>
              <a:defRPr/>
            </a:pPr>
            <a:br>
              <a:rPr lang="en-US" dirty="0"/>
            </a:br>
            <a:r>
              <a:rPr lang="en-US" dirty="0"/>
              <a:t>MARITIME EXPORT TRANSPORTATION FROM 2017 TO 2019 IN NIGERIA</a:t>
            </a:r>
            <a:br>
              <a:rPr lang="en-US" dirty="0"/>
            </a:br>
            <a:endParaRPr lang="en-US" dirty="0"/>
          </a:p>
        </p:txBody>
      </p:sp>
      <p:sp>
        <p:nvSpPr>
          <p:cNvPr id="3" name="Content Placeholder 2">
            <a:extLst>
              <a:ext uri="{FF2B5EF4-FFF2-40B4-BE49-F238E27FC236}">
                <a16:creationId xmlns:a16="http://schemas.microsoft.com/office/drawing/2014/main" id="{7D1AD3C6-40DC-44C2-A8E4-38A16D9D63B4}"/>
              </a:ext>
            </a:extLst>
          </p:cNvPr>
          <p:cNvSpPr>
            <a:spLocks noGrp="1"/>
          </p:cNvSpPr>
          <p:nvPr>
            <p:ph idx="1"/>
          </p:nvPr>
        </p:nvSpPr>
        <p:spPr>
          <a:xfrm>
            <a:off x="457200" y="2743200"/>
            <a:ext cx="8229600" cy="3382963"/>
          </a:xfrm>
        </p:spPr>
        <p:txBody>
          <a:bodyPr rtlCol="0">
            <a:normAutofit lnSpcReduction="10000"/>
          </a:bodyPr>
          <a:lstStyle/>
          <a:p>
            <a:pPr fontAlgn="auto">
              <a:spcAft>
                <a:spcPts val="0"/>
              </a:spcAft>
              <a:defRPr/>
            </a:pPr>
            <a:endParaRPr lang="en-US" dirty="0"/>
          </a:p>
          <a:p>
            <a:pPr fontAlgn="auto">
              <a:spcAft>
                <a:spcPts val="0"/>
              </a:spcAft>
              <a:defRPr/>
            </a:pPr>
            <a:r>
              <a:rPr lang="en-US" dirty="0"/>
              <a:t>2017:	3,896,925.37</a:t>
            </a:r>
          </a:p>
          <a:p>
            <a:pPr fontAlgn="auto">
              <a:spcAft>
                <a:spcPts val="0"/>
              </a:spcAft>
              <a:defRPr/>
            </a:pPr>
            <a:r>
              <a:rPr lang="en-US" dirty="0"/>
              <a:t>2018:	8,571,920.33</a:t>
            </a:r>
          </a:p>
          <a:p>
            <a:pPr fontAlgn="auto">
              <a:spcAft>
                <a:spcPts val="0"/>
              </a:spcAft>
              <a:defRPr/>
            </a:pPr>
            <a:r>
              <a:rPr lang="en-US" dirty="0"/>
              <a:t>2019:	8,559,231.69</a:t>
            </a:r>
          </a:p>
          <a:p>
            <a:pPr marL="0" indent="0" fontAlgn="auto">
              <a:spcAft>
                <a:spcPts val="0"/>
              </a:spcAft>
              <a:buFont typeface="Arial" panose="020B0604020202020204" pitchFamily="34" charset="0"/>
              <a:buNone/>
              <a:defRPr/>
            </a:pPr>
            <a:endParaRPr lang="en-US" sz="2000" dirty="0"/>
          </a:p>
          <a:p>
            <a:pPr marL="0" indent="0" fontAlgn="auto">
              <a:spcAft>
                <a:spcPts val="0"/>
              </a:spcAft>
              <a:buFont typeface="Arial" panose="020B0604020202020204" pitchFamily="34" charset="0"/>
              <a:buNone/>
              <a:defRPr/>
            </a:pPr>
            <a:endParaRPr lang="en-US" sz="2000" dirty="0"/>
          </a:p>
          <a:p>
            <a:pPr marL="0" indent="0" fontAlgn="auto">
              <a:spcAft>
                <a:spcPts val="0"/>
              </a:spcAft>
              <a:buFont typeface="Arial" panose="020B0604020202020204" pitchFamily="34" charset="0"/>
              <a:buNone/>
              <a:defRPr/>
            </a:pPr>
            <a:r>
              <a:rPr lang="en-US" sz="2000" dirty="0"/>
              <a:t>SOURCE: NATIONAL BURUEAL OF STATISTICS</a:t>
            </a:r>
          </a:p>
        </p:txBody>
      </p:sp>
      <p:pic>
        <p:nvPicPr>
          <p:cNvPr id="8196" name="Picture 2">
            <a:extLst>
              <a:ext uri="{FF2B5EF4-FFF2-40B4-BE49-F238E27FC236}">
                <a16:creationId xmlns:a16="http://schemas.microsoft.com/office/drawing/2014/main" id="{F779FDA9-DB7E-495A-82A5-6AFEE4D9FA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6350"/>
            <a:ext cx="915035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EEA46-17A4-4C4B-8B98-F99EECBEECB0}"/>
              </a:ext>
            </a:extLst>
          </p:cNvPr>
          <p:cNvSpPr>
            <a:spLocks noGrp="1"/>
          </p:cNvSpPr>
          <p:nvPr>
            <p:ph type="title"/>
          </p:nvPr>
        </p:nvSpPr>
        <p:spPr>
          <a:xfrm>
            <a:off x="533400" y="1125538"/>
            <a:ext cx="8229600" cy="1160462"/>
          </a:xfrm>
        </p:spPr>
        <p:txBody>
          <a:bodyPr rtlCol="0">
            <a:normAutofit fontScale="90000"/>
          </a:bodyPr>
          <a:lstStyle/>
          <a:p>
            <a:pPr fontAlgn="auto">
              <a:spcAft>
                <a:spcPts val="0"/>
              </a:spcAft>
              <a:defRPr/>
            </a:pPr>
            <a:r>
              <a:rPr lang="en-US" dirty="0"/>
              <a:t>WHY NIGERIA NEEDS TO OPTIMISE THE BLUE ECONOMY AGENDA</a:t>
            </a:r>
          </a:p>
        </p:txBody>
      </p:sp>
      <p:sp>
        <p:nvSpPr>
          <p:cNvPr id="3" name="Content Placeholder 2">
            <a:extLst>
              <a:ext uri="{FF2B5EF4-FFF2-40B4-BE49-F238E27FC236}">
                <a16:creationId xmlns:a16="http://schemas.microsoft.com/office/drawing/2014/main" id="{1567851B-B842-4033-913C-A523F348162F}"/>
              </a:ext>
            </a:extLst>
          </p:cNvPr>
          <p:cNvSpPr>
            <a:spLocks noGrp="1"/>
          </p:cNvSpPr>
          <p:nvPr>
            <p:ph idx="1"/>
          </p:nvPr>
        </p:nvSpPr>
        <p:spPr>
          <a:xfrm>
            <a:off x="457200" y="2209800"/>
            <a:ext cx="8229600" cy="3916363"/>
          </a:xfrm>
        </p:spPr>
        <p:txBody>
          <a:bodyPr rtlCol="0">
            <a:normAutofit fontScale="92500"/>
          </a:bodyPr>
          <a:lstStyle/>
          <a:p>
            <a:pPr fontAlgn="auto">
              <a:spcAft>
                <a:spcPts val="0"/>
              </a:spcAft>
              <a:defRPr/>
            </a:pPr>
            <a:r>
              <a:rPr lang="en-US" sz="2400" dirty="0"/>
              <a:t>THE OCEAN IS A GLOBAL VILLAGE WHICH CONNECTS PEOPLE WORLDWIDE </a:t>
            </a:r>
          </a:p>
          <a:p>
            <a:pPr fontAlgn="auto">
              <a:spcAft>
                <a:spcPts val="0"/>
              </a:spcAft>
              <a:defRPr/>
            </a:pPr>
            <a:r>
              <a:rPr lang="en-US" sz="2400" dirty="0"/>
              <a:t>90PERCENT OF WORLD TRADE IS BEING DONE BY SEA AND SHIPPING.</a:t>
            </a:r>
          </a:p>
          <a:p>
            <a:pPr fontAlgn="auto">
              <a:spcAft>
                <a:spcPts val="0"/>
              </a:spcAft>
              <a:defRPr/>
            </a:pPr>
            <a:r>
              <a:rPr lang="en-US" sz="2400" dirty="0"/>
              <a:t> COUNTRIES LIKE USA,UNITED KINGDOM,JAPAN,RUSSIA,CHINA AND A HOST OF OTHERS, PROSPER GREATLY ON THEIR OCEAN AS THE BEDROCK OF THEIR ECONOMY.</a:t>
            </a:r>
          </a:p>
          <a:p>
            <a:pPr fontAlgn="auto">
              <a:spcAft>
                <a:spcPts val="0"/>
              </a:spcAft>
              <a:defRPr/>
            </a:pPr>
            <a:r>
              <a:rPr lang="en-US" sz="2400" dirty="0"/>
              <a:t>  NIGERIA COULD TAP THE ABUNDANT RESOURCES INHERENT WITHIN OUR MARITIME ENDOWNMENT BECAUSE OUR LIVES AS A NATION DEPENDS ON IT.</a:t>
            </a:r>
            <a:endParaRPr lang="en-US" dirty="0"/>
          </a:p>
        </p:txBody>
      </p:sp>
      <p:pic>
        <p:nvPicPr>
          <p:cNvPr id="9220" name="Picture 2">
            <a:extLst>
              <a:ext uri="{FF2B5EF4-FFF2-40B4-BE49-F238E27FC236}">
                <a16:creationId xmlns:a16="http://schemas.microsoft.com/office/drawing/2014/main" id="{19DC758D-5E9E-4DBB-8648-330331AC68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20638"/>
            <a:ext cx="9150350" cy="114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5502CDE3-16FE-407D-84CC-90A06E5ADC64}"/>
              </a:ext>
            </a:extLst>
          </p:cNvPr>
          <p:cNvSpPr>
            <a:spLocks noGrp="1"/>
          </p:cNvSpPr>
          <p:nvPr>
            <p:ph type="title"/>
          </p:nvPr>
        </p:nvSpPr>
        <p:spPr>
          <a:xfrm>
            <a:off x="457200" y="1295400"/>
            <a:ext cx="8229600" cy="762000"/>
          </a:xfrm>
        </p:spPr>
        <p:txBody>
          <a:bodyPr/>
          <a:lstStyle/>
          <a:p>
            <a:r>
              <a:rPr lang="en-US" altLang="en-US" sz="3600"/>
              <a:t>IMPORTANCE OF OCEAN TO BUILD THE BLUE ECONOMY</a:t>
            </a:r>
          </a:p>
        </p:txBody>
      </p:sp>
      <p:sp>
        <p:nvSpPr>
          <p:cNvPr id="3" name="Content Placeholder 2">
            <a:extLst>
              <a:ext uri="{FF2B5EF4-FFF2-40B4-BE49-F238E27FC236}">
                <a16:creationId xmlns:a16="http://schemas.microsoft.com/office/drawing/2014/main" id="{66EF00B4-426E-447D-9BDB-E003EF296E38}"/>
              </a:ext>
            </a:extLst>
          </p:cNvPr>
          <p:cNvSpPr>
            <a:spLocks noGrp="1"/>
          </p:cNvSpPr>
          <p:nvPr>
            <p:ph idx="1"/>
          </p:nvPr>
        </p:nvSpPr>
        <p:spPr>
          <a:xfrm>
            <a:off x="457200" y="2133600"/>
            <a:ext cx="8229600" cy="3992563"/>
          </a:xfrm>
        </p:spPr>
        <p:txBody>
          <a:bodyPr rtlCol="0">
            <a:normAutofit lnSpcReduction="10000"/>
          </a:bodyPr>
          <a:lstStyle/>
          <a:p>
            <a:pPr fontAlgn="auto">
              <a:spcAft>
                <a:spcPts val="0"/>
              </a:spcAft>
              <a:defRPr/>
            </a:pPr>
            <a:r>
              <a:rPr lang="en-US" dirty="0"/>
              <a:t>1.	OCEAN FOR FOOD</a:t>
            </a:r>
          </a:p>
          <a:p>
            <a:pPr fontAlgn="auto">
              <a:spcAft>
                <a:spcPts val="0"/>
              </a:spcAft>
              <a:defRPr/>
            </a:pPr>
            <a:r>
              <a:rPr lang="en-US" dirty="0"/>
              <a:t>2.	OCEAN FOR ENERGY</a:t>
            </a:r>
          </a:p>
          <a:p>
            <a:pPr fontAlgn="auto">
              <a:spcAft>
                <a:spcPts val="0"/>
              </a:spcAft>
              <a:defRPr/>
            </a:pPr>
            <a:r>
              <a:rPr lang="en-US" dirty="0"/>
              <a:t>3.	OCEAN FOR TRANSPORTATION</a:t>
            </a:r>
          </a:p>
          <a:p>
            <a:pPr fontAlgn="auto">
              <a:spcAft>
                <a:spcPts val="0"/>
              </a:spcAft>
              <a:defRPr/>
            </a:pPr>
            <a:r>
              <a:rPr lang="en-US" dirty="0"/>
              <a:t>4.	OCEAN FOR MINERAL</a:t>
            </a:r>
          </a:p>
          <a:p>
            <a:pPr fontAlgn="auto">
              <a:spcAft>
                <a:spcPts val="0"/>
              </a:spcAft>
              <a:defRPr/>
            </a:pPr>
            <a:r>
              <a:rPr lang="en-US" dirty="0"/>
              <a:t>5.	OCEAN FOR WATER</a:t>
            </a:r>
          </a:p>
          <a:p>
            <a:pPr fontAlgn="auto">
              <a:spcAft>
                <a:spcPts val="0"/>
              </a:spcAft>
              <a:defRPr/>
            </a:pPr>
            <a:r>
              <a:rPr lang="en-US" dirty="0"/>
              <a:t>6.	OCEAN FOR LEISURE</a:t>
            </a:r>
          </a:p>
          <a:p>
            <a:pPr fontAlgn="auto">
              <a:spcAft>
                <a:spcPts val="0"/>
              </a:spcAft>
              <a:defRPr/>
            </a:pPr>
            <a:r>
              <a:rPr lang="en-US" dirty="0"/>
              <a:t>7.	OCEAN FOR HEALTH</a:t>
            </a:r>
          </a:p>
        </p:txBody>
      </p:sp>
      <p:pic>
        <p:nvPicPr>
          <p:cNvPr id="10244" name="Picture 2">
            <a:extLst>
              <a:ext uri="{FF2B5EF4-FFF2-40B4-BE49-F238E27FC236}">
                <a16:creationId xmlns:a16="http://schemas.microsoft.com/office/drawing/2014/main" id="{17D6556A-2F13-491B-A304-051F257BE9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035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475</TotalTime>
  <Words>375</Words>
  <Application>Microsoft Office PowerPoint</Application>
  <PresentationFormat>On-screen Show (4:3)</PresentationFormat>
  <Paragraphs>84</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THE ROLE OF NON-OIL EXPORT IN BLUE ECONOMY</vt:lpstr>
      <vt:lpstr>VISION AND MISSION</vt:lpstr>
      <vt:lpstr>NEPC SERVICES</vt:lpstr>
      <vt:lpstr>WHAT IS EXPORT ?</vt:lpstr>
      <vt:lpstr>WHAT IS BLUE ECONOMY ?</vt:lpstr>
      <vt:lpstr>NIGERIAN OCEAN RESOURCES</vt:lpstr>
      <vt:lpstr> MARITIME EXPORT TRANSPORTATION FROM 2017 TO 2019 IN NIGERIA </vt:lpstr>
      <vt:lpstr>WHY NIGERIA NEEDS TO OPTIMISE THE BLUE ECONOMY AGENDA</vt:lpstr>
      <vt:lpstr>IMPORTANCE OF OCEAN TO BUILD THE BLUE ECONOMY</vt:lpstr>
      <vt:lpstr>ALTERNATE WIND AND COASTAL WAVE</vt:lpstr>
      <vt:lpstr>FISHERIES</vt:lpstr>
      <vt:lpstr>TOURISM</vt:lpstr>
      <vt:lpstr>MARITIME TRASPORTATION</vt:lpstr>
      <vt:lpstr>THE SIGNIFICANCE OF NEPC IN THE PROMOTION OF BLUE ECONOMY AND WEALTH CREATION</vt:lpstr>
      <vt:lpstr>PowerPoint Presentation</vt:lpstr>
      <vt:lpstr>PowerPoint Presentation</vt:lpstr>
      <vt:lpstr>PowerPoint Presentation</vt:lpstr>
      <vt:lpstr>HOW TO OBTAIN NEPC CERTIFICATE FOR EXPORT</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EXPORT IN BLUE ECONOMY</dc:title>
  <dc:creator>user</dc:creator>
  <cp:lastModifiedBy>ontheway22000@gmail.com</cp:lastModifiedBy>
  <cp:revision>53</cp:revision>
  <dcterms:created xsi:type="dcterms:W3CDTF">2020-03-10T09:29:35Z</dcterms:created>
  <dcterms:modified xsi:type="dcterms:W3CDTF">2020-03-11T13:26:57Z</dcterms:modified>
</cp:coreProperties>
</file>