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256" r:id="rId3"/>
    <p:sldId id="257" r:id="rId4"/>
    <p:sldId id="258" r:id="rId5"/>
    <p:sldId id="259" r:id="rId6"/>
    <p:sldId id="275" r:id="rId7"/>
    <p:sldId id="276" r:id="rId8"/>
    <p:sldId id="262" r:id="rId9"/>
    <p:sldId id="263" r:id="rId10"/>
    <p:sldId id="282" r:id="rId11"/>
    <p:sldId id="265" r:id="rId12"/>
    <p:sldId id="266" r:id="rId13"/>
    <p:sldId id="286" r:id="rId14"/>
    <p:sldId id="267" r:id="rId15"/>
    <p:sldId id="268" r:id="rId16"/>
    <p:sldId id="281" r:id="rId17"/>
    <p:sldId id="277" r:id="rId18"/>
    <p:sldId id="280" r:id="rId19"/>
    <p:sldId id="278" r:id="rId20"/>
    <p:sldId id="270" r:id="rId21"/>
    <p:sldId id="287" r:id="rId22"/>
    <p:sldId id="271" r:id="rId23"/>
    <p:sldId id="283" r:id="rId24"/>
    <p:sldId id="284" r:id="rId25"/>
    <p:sldId id="279" r:id="rId26"/>
    <p:sldId id="274" r:id="rId27"/>
    <p:sldId id="285" r:id="rId28"/>
  </p:sldIdLst>
  <p:sldSz cx="12192000" cy="6858000"/>
  <p:notesSz cx="6881495"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handoutMaster" Target="handoutMasters/handoutMaster1.xml"/><Relationship Id="rId3" Type="http://schemas.openxmlformats.org/officeDocument/2006/relationships/slide" Target="slides/slide1.xml"/><Relationship Id="rId29" Type="http://schemas.openxmlformats.org/officeDocument/2006/relationships/notesMaster" Target="notesMasters/notesMaster1.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6434"/>
          </a:xfrm>
          <a:prstGeom prst="rect">
            <a:avLst/>
          </a:prstGeom>
        </p:spPr>
        <p:txBody>
          <a:bodyPr vert="horz" lIns="92446" tIns="46223" rIns="92446" bIns="46223" rtlCol="0"/>
          <a:lstStyle>
            <a:lvl1pPr algn="r">
              <a:defRPr sz="1200"/>
            </a:lvl1pPr>
          </a:lstStyle>
          <a:p>
            <a:fld id="{73CF55B7-CC28-41A1-879D-BB51A27942BF}" type="datetimeFigureOut">
              <a:rPr lang="en-US" smtClean="0"/>
            </a:fld>
            <a:endParaRPr lang="en-US"/>
          </a:p>
        </p:txBody>
      </p:sp>
      <p:sp>
        <p:nvSpPr>
          <p:cNvPr id="4" name="Footer Placeholder 3"/>
          <p:cNvSpPr>
            <a:spLocks noGrp="1"/>
          </p:cNvSpPr>
          <p:nvPr>
            <p:ph type="ftr" sz="quarter" idx="2"/>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6433"/>
          </a:xfrm>
          <a:prstGeom prst="rect">
            <a:avLst/>
          </a:prstGeom>
        </p:spPr>
        <p:txBody>
          <a:bodyPr vert="horz" lIns="92446" tIns="46223" rIns="92446" bIns="46223" rtlCol="0" anchor="b"/>
          <a:lstStyle>
            <a:lvl1pPr algn="r">
              <a:defRPr sz="1200"/>
            </a:lvl1pPr>
          </a:lstStyle>
          <a:p>
            <a:fld id="{16364631-8FE0-4717-A953-D821343DDD42}"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81389659-8EDE-4FCF-A0BC-3A8E94D985BC}" type="datetimeFigureOut">
              <a:rPr lang="en-US" smtClean="0"/>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EC477BBC-46C7-49A2-BC00-A1138F89F608}"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DFEE901-11FF-47DC-85F7-478ACDA33E34}"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DE31124-E6D0-476C-BD9A-BB400AA51060}"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endParaRPr lang="en-US" smtClean="0"/>
          </a:p>
        </p:txBody>
      </p:sp>
      <p:sp>
        <p:nvSpPr>
          <p:cNvPr id="4" name="Date Placeholder 3"/>
          <p:cNvSpPr>
            <a:spLocks noGrp="1"/>
          </p:cNvSpPr>
          <p:nvPr>
            <p:ph type="dt" sz="half" idx="10"/>
          </p:nvPr>
        </p:nvSpPr>
        <p:spPr/>
        <p:txBody>
          <a:bodyPr/>
          <a:lstStyle/>
          <a:p>
            <a:fld id="{DDB8C20F-ABB2-4CEA-AB3D-350140D365F2}"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DE31124-E6D0-476C-BD9A-BB400AA51060}"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endParaRPr lang="en-US" smtClean="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endParaRPr lang="en-US" smtClean="0"/>
          </a:p>
        </p:txBody>
      </p:sp>
      <p:sp>
        <p:nvSpPr>
          <p:cNvPr id="4" name="Date Placeholder 3"/>
          <p:cNvSpPr>
            <a:spLocks noGrp="1"/>
          </p:cNvSpPr>
          <p:nvPr>
            <p:ph type="dt" sz="half" idx="10"/>
          </p:nvPr>
        </p:nvSpPr>
        <p:spPr/>
        <p:txBody>
          <a:bodyPr/>
          <a:lstStyle/>
          <a:p>
            <a:fld id="{2653E3A3-2DBC-4AD1-916D-B87E1C1AB23E}"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DE31124-E6D0-476C-BD9A-BB400AA51060}" type="slidenum">
              <a:rPr lang="en-US" smtClean="0"/>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endParaRPr lang="en-US" smtClean="0"/>
          </a:p>
        </p:txBody>
      </p:sp>
      <p:sp>
        <p:nvSpPr>
          <p:cNvPr id="5" name="Date Placeholder 4"/>
          <p:cNvSpPr>
            <a:spLocks noGrp="1"/>
          </p:cNvSpPr>
          <p:nvPr>
            <p:ph type="dt" sz="half" idx="10"/>
          </p:nvPr>
        </p:nvSpPr>
        <p:spPr/>
        <p:txBody>
          <a:bodyPr/>
          <a:lstStyle/>
          <a:p>
            <a:fld id="{F5E270CB-9E2C-489C-9394-453EA6FC1102}"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DE31124-E6D0-476C-BD9A-BB400AA51060}" type="slidenum">
              <a:rPr lang="en-US" smtClean="0"/>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endParaRPr lang="en-US" smtClean="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endParaRPr lang="en-US" smtClean="0"/>
          </a:p>
        </p:txBody>
      </p:sp>
      <p:sp>
        <p:nvSpPr>
          <p:cNvPr id="5" name="Date Placeholder 4"/>
          <p:cNvSpPr>
            <a:spLocks noGrp="1"/>
          </p:cNvSpPr>
          <p:nvPr>
            <p:ph type="dt" sz="half" idx="10"/>
          </p:nvPr>
        </p:nvSpPr>
        <p:spPr/>
        <p:txBody>
          <a:bodyPr/>
          <a:lstStyle/>
          <a:p>
            <a:fld id="{6E172936-F875-4E6D-AF8C-F28C2A8D3489}"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DE31124-E6D0-476C-BD9A-BB400AA51060}" type="slidenum">
              <a:rPr lang="en-US" smtClean="0"/>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endParaRPr lang="en-US" smtClean="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endParaRPr lang="en-US" smtClean="0"/>
          </a:p>
        </p:txBody>
      </p:sp>
      <p:sp>
        <p:nvSpPr>
          <p:cNvPr id="5" name="Date Placeholder 4"/>
          <p:cNvSpPr>
            <a:spLocks noGrp="1"/>
          </p:cNvSpPr>
          <p:nvPr>
            <p:ph type="dt" sz="half" idx="10"/>
          </p:nvPr>
        </p:nvSpPr>
        <p:spPr/>
        <p:txBody>
          <a:bodyPr/>
          <a:lstStyle/>
          <a:p>
            <a:fld id="{152A02E2-29D3-4C19-BC00-FFBDB6CD2615}"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DE31124-E6D0-476C-BD9A-BB400AA51060}" type="slidenum">
              <a:rPr lang="en-US" smtClean="0"/>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D8E82F20-47F9-491B-9B85-7F433015EE49}"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DE31124-E6D0-476C-BD9A-BB400AA51060}" type="slidenum">
              <a:rPr lang="en-US" smtClean="0"/>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D5F39590-2E44-434A-AF79-3D6EBDA9D025}"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DE31124-E6D0-476C-BD9A-BB400AA51060}"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EC5E0C83-75F7-4F4D-B82B-C90A8A4FDBC4}"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DE31124-E6D0-476C-BD9A-BB400AA51060}"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endParaRPr lang="en-US" smtClean="0"/>
          </a:p>
        </p:txBody>
      </p:sp>
      <p:sp>
        <p:nvSpPr>
          <p:cNvPr id="4" name="Date Placeholder 3"/>
          <p:cNvSpPr>
            <a:spLocks noGrp="1"/>
          </p:cNvSpPr>
          <p:nvPr>
            <p:ph type="dt" sz="half" idx="10"/>
          </p:nvPr>
        </p:nvSpPr>
        <p:spPr/>
        <p:txBody>
          <a:bodyPr/>
          <a:lstStyle/>
          <a:p>
            <a:fld id="{892A4FF6-0554-48D0-A2AF-CB33ABFF37D4}"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DE31124-E6D0-476C-BD9A-BB400AA51060}"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B44EE3B8-7C5B-4A89-B562-23F4D48E6586}"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DE31124-E6D0-476C-BD9A-BB400AA51060}"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84B72714-40C8-424A-89B4-6FE4CD103A93}" type="datetime1">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DE31124-E6D0-476C-BD9A-BB400AA51060}"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9E2A66-2A3F-4682-9681-DAB7D397E640}" type="datetime1">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DE31124-E6D0-476C-BD9A-BB400AA51060}"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80C6E3-8E49-4268-9406-A663504513B5}" type="datetime1">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DE31124-E6D0-476C-BD9A-BB400AA51060}"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DA445DC2-F8F5-455F-A393-4D548848C5CA}"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DE31124-E6D0-476C-BD9A-BB400AA51060}"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35C4885D-D85B-4A56-BD53-0AA37CD1746C}"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DE31124-E6D0-476C-BD9A-BB400AA51060}"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0275861-209B-4339-BDDE-295FE9E40878}" type="datetime1">
              <a:rPr lang="en-US" smtClean="0"/>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DE31124-E6D0-476C-BD9A-BB400AA51060}"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9.jpeg"/><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image" Target="../media/image10.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4.jpeg"/><Relationship Id="rId1" Type="http://schemas.openxmlformats.org/officeDocument/2006/relationships/image" Target="../media/image13.jpe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6.jpeg"/><Relationship Id="rId1" Type="http://schemas.openxmlformats.org/officeDocument/2006/relationships/image" Target="../media/image15.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37884" y="847165"/>
            <a:ext cx="8915399" cy="2262781"/>
          </a:xfrm>
        </p:spPr>
        <p:txBody>
          <a:bodyPr>
            <a:normAutofit/>
          </a:bodyPr>
          <a:lstStyle/>
          <a:p>
            <a:r>
              <a:rPr lang="en-US" sz="4000" b="1" dirty="0" smtClean="0">
                <a:solidFill>
                  <a:srgbClr val="002060"/>
                </a:solidFill>
              </a:rPr>
              <a:t>CAREER OPPORTUNITIES IN THE MARITIME INDUSTRY</a:t>
            </a:r>
            <a:endParaRPr lang="en-US" sz="4000" b="1" dirty="0">
              <a:solidFill>
                <a:srgbClr val="002060"/>
              </a:solidFill>
            </a:endParaRPr>
          </a:p>
        </p:txBody>
      </p:sp>
      <p:sp>
        <p:nvSpPr>
          <p:cNvPr id="3" name="Subtitle 2"/>
          <p:cNvSpPr>
            <a:spLocks noGrp="1"/>
          </p:cNvSpPr>
          <p:nvPr>
            <p:ph type="subTitle" idx="1"/>
          </p:nvPr>
        </p:nvSpPr>
        <p:spPr>
          <a:xfrm>
            <a:off x="9695984" y="5502729"/>
            <a:ext cx="1864645" cy="996043"/>
          </a:xfrm>
        </p:spPr>
        <p:txBody>
          <a:bodyPr>
            <a:normAutofit/>
          </a:bodyPr>
          <a:lstStyle/>
          <a:p>
            <a:endParaRPr lang="en-US" dirty="0" smtClean="0"/>
          </a:p>
          <a:p>
            <a:pPr algn="ctr"/>
            <a:r>
              <a:rPr lang="en-US" b="1" dirty="0" smtClean="0">
                <a:solidFill>
                  <a:schemeClr val="accent6">
                    <a:lumMod val="50000"/>
                  </a:schemeClr>
                </a:solidFill>
              </a:rPr>
              <a:t>1</a:t>
            </a:r>
            <a:r>
              <a:rPr lang="en-US" b="1" baseline="30000" dirty="0" smtClean="0">
                <a:solidFill>
                  <a:schemeClr val="accent6">
                    <a:lumMod val="50000"/>
                  </a:schemeClr>
                </a:solidFill>
              </a:rPr>
              <a:t>ST</a:t>
            </a:r>
            <a:r>
              <a:rPr lang="en-US" b="1" dirty="0" smtClean="0">
                <a:solidFill>
                  <a:schemeClr val="accent6">
                    <a:lumMod val="50000"/>
                  </a:schemeClr>
                </a:solidFill>
              </a:rPr>
              <a:t> JUNE, 2017</a:t>
            </a:r>
            <a:endParaRPr lang="en-US" b="1" dirty="0" smtClean="0">
              <a:solidFill>
                <a:schemeClr val="accent6">
                  <a:lumMod val="50000"/>
                </a:schemeClr>
              </a:solidFill>
            </a:endParaRPr>
          </a:p>
          <a:p>
            <a:pPr algn="ctr"/>
            <a:endParaRPr lang="en-US" dirty="0"/>
          </a:p>
        </p:txBody>
      </p:sp>
      <p:sp>
        <p:nvSpPr>
          <p:cNvPr id="4" name="Slide Number Placeholder 3"/>
          <p:cNvSpPr>
            <a:spLocks noGrp="1"/>
          </p:cNvSpPr>
          <p:nvPr>
            <p:ph type="sldNum" sz="quarter" idx="12"/>
          </p:nvPr>
        </p:nvSpPr>
        <p:spPr/>
        <p:txBody>
          <a:bodyPr/>
          <a:lstStyle/>
          <a:p>
            <a:fld id="{4DE31124-E6D0-476C-BD9A-BB400AA51060}" type="slidenum">
              <a:rPr lang="en-US" smtClean="0"/>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Board a Ship</a:t>
            </a:r>
            <a:endParaRPr lang="en-US" dirty="0"/>
          </a:p>
        </p:txBody>
      </p:sp>
      <p:sp>
        <p:nvSpPr>
          <p:cNvPr id="3" name="Content Placeholder 2"/>
          <p:cNvSpPr>
            <a:spLocks noGrp="1"/>
          </p:cNvSpPr>
          <p:nvPr>
            <p:ph idx="1"/>
          </p:nvPr>
        </p:nvSpPr>
        <p:spPr/>
        <p:txBody>
          <a:bodyPr/>
          <a:lstStyle/>
          <a:p>
            <a:r>
              <a:rPr lang="en-US" b="1" dirty="0" smtClean="0"/>
              <a:t>Captain: </a:t>
            </a:r>
            <a:r>
              <a:rPr lang="en-US" dirty="0"/>
              <a:t>Master on board, responsible for the ships activities. He is in charge of navigation, accounting, legal and regulatory compliance, crew hiring and dismissal, personnel management, safety for passengers, crew environment and </a:t>
            </a:r>
            <a:r>
              <a:rPr lang="en-US" dirty="0" smtClean="0"/>
              <a:t>vessel.</a:t>
            </a:r>
            <a:endParaRPr lang="en-US" dirty="0" smtClean="0"/>
          </a:p>
          <a:p>
            <a:r>
              <a:rPr lang="en-US" b="1" dirty="0" smtClean="0"/>
              <a:t>First Officer/ Chief Mate: </a:t>
            </a:r>
            <a:r>
              <a:rPr lang="en-US" dirty="0"/>
              <a:t>Working as the head of the deck department, he/she is second in charge of the ship after the Captain. The chief officer supervises the deck crew and ensures that personnel are working in coordination. He/she is also responsible for the safety of the ship and the crew.</a:t>
            </a:r>
            <a:endParaRPr lang="en-US" dirty="0"/>
          </a:p>
          <a:p>
            <a:r>
              <a:rPr lang="en-US" b="1" dirty="0"/>
              <a:t>Second Officer/Second Mate </a:t>
            </a:r>
            <a:r>
              <a:rPr lang="en-US" dirty="0"/>
              <a:t>The Second Officer of a merchant ship is responsible for the navigation of the ship working from the bridge. He/she is also responsible for maintaining navigational equipment on the bridge. </a:t>
            </a: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4DE31124-E6D0-476C-BD9A-BB400AA51060}" type="slidenum">
              <a:rPr lang="en-US" smtClean="0"/>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Board a </a:t>
            </a:r>
            <a:r>
              <a:rPr lang="en-US" dirty="0" smtClean="0"/>
              <a:t>Ship Cont.</a:t>
            </a:r>
            <a:endParaRPr lang="en-US" dirty="0"/>
          </a:p>
        </p:txBody>
      </p:sp>
      <p:sp>
        <p:nvSpPr>
          <p:cNvPr id="3" name="Content Placeholder 2"/>
          <p:cNvSpPr>
            <a:spLocks noGrp="1"/>
          </p:cNvSpPr>
          <p:nvPr>
            <p:ph idx="1"/>
          </p:nvPr>
        </p:nvSpPr>
        <p:spPr/>
        <p:txBody>
          <a:bodyPr>
            <a:normAutofit/>
          </a:bodyPr>
          <a:lstStyle/>
          <a:p>
            <a:r>
              <a:rPr lang="en-US" b="1" dirty="0"/>
              <a:t>Third Officer/Third Mate</a:t>
            </a:r>
            <a:r>
              <a:rPr lang="en-US" dirty="0"/>
              <a:t>: The Third Officer of a merchant ship is responsible for the safety of the ship and the crew. He/she undertakes the responsibilities for maintenance of lifeboats and fire-fighting and signal equipment</a:t>
            </a:r>
            <a:r>
              <a:rPr lang="en-US" dirty="0" smtClean="0"/>
              <a:t>.</a:t>
            </a:r>
            <a:endParaRPr lang="en-US" dirty="0"/>
          </a:p>
          <a:p>
            <a:r>
              <a:rPr lang="en-US" b="1" dirty="0" smtClean="0"/>
              <a:t>Able </a:t>
            </a:r>
            <a:r>
              <a:rPr lang="en-US" b="1" dirty="0"/>
              <a:t>Seaman: </a:t>
            </a:r>
            <a:r>
              <a:rPr lang="en-US" dirty="0"/>
              <a:t>Able Seaman works as a </a:t>
            </a:r>
            <a:r>
              <a:rPr lang="en-US" dirty="0" smtClean="0"/>
              <a:t>watch stander </a:t>
            </a:r>
            <a:r>
              <a:rPr lang="en-US" dirty="0"/>
              <a:t>or a day worker, depending on the requirement on the ship. When the ship is not moving, he may be asked to perform security related watches.</a:t>
            </a:r>
            <a:endParaRPr lang="en-US" dirty="0"/>
          </a:p>
          <a:p>
            <a:r>
              <a:rPr lang="en-US" b="1" dirty="0"/>
              <a:t>Ordinary Seaman</a:t>
            </a:r>
            <a:r>
              <a:rPr lang="en-US" dirty="0"/>
              <a:t>: Ordinary Seaman or OS is an entry-level position in the deck department. An OS performs various general duties within the deck department. His duties include taking care of general needs of the crew and guarding the ship while in port. </a:t>
            </a:r>
            <a:endParaRPr lang="en-US" dirty="0"/>
          </a:p>
        </p:txBody>
      </p:sp>
      <p:sp>
        <p:nvSpPr>
          <p:cNvPr id="4" name="Slide Number Placeholder 3"/>
          <p:cNvSpPr>
            <a:spLocks noGrp="1"/>
          </p:cNvSpPr>
          <p:nvPr>
            <p:ph type="sldNum" sz="quarter" idx="12"/>
          </p:nvPr>
        </p:nvSpPr>
        <p:spPr/>
        <p:txBody>
          <a:bodyPr/>
          <a:lstStyle/>
          <a:p>
            <a:fld id="{4DE31124-E6D0-476C-BD9A-BB400AA51060}" type="slidenum">
              <a:rPr lang="en-US" smtClean="0"/>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Seafarers</a:t>
            </a:r>
            <a:endParaRPr lang="en-US" dirty="0"/>
          </a:p>
        </p:txBody>
      </p:sp>
      <p:pic>
        <p:nvPicPr>
          <p:cNvPr id="4" name="Content Placeholder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2592924" y="2068621"/>
            <a:ext cx="3072151" cy="1743075"/>
          </a:xfr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2791" y="2068620"/>
            <a:ext cx="3921016" cy="1743075"/>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1972" y="3975315"/>
            <a:ext cx="7325711" cy="2793347"/>
          </a:xfrm>
          <a:prstGeom prst="rect">
            <a:avLst/>
          </a:prstGeom>
        </p:spPr>
      </p:pic>
      <p:sp>
        <p:nvSpPr>
          <p:cNvPr id="8" name="Slide Number Placeholder 7"/>
          <p:cNvSpPr>
            <a:spLocks noGrp="1"/>
          </p:cNvSpPr>
          <p:nvPr>
            <p:ph type="sldNum" sz="quarter" idx="12"/>
          </p:nvPr>
        </p:nvSpPr>
        <p:spPr/>
        <p:txBody>
          <a:bodyPr/>
          <a:lstStyle/>
          <a:p>
            <a:fld id="{4DE31124-E6D0-476C-BD9A-BB400AA51060}" type="slidenum">
              <a:rPr lang="en-US" smtClean="0"/>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Board a Ship Cont.</a:t>
            </a:r>
            <a:endParaRPr lang="en-US" dirty="0"/>
          </a:p>
        </p:txBody>
      </p:sp>
      <p:sp>
        <p:nvSpPr>
          <p:cNvPr id="3" name="Content Placeholder 2"/>
          <p:cNvSpPr>
            <a:spLocks noGrp="1"/>
          </p:cNvSpPr>
          <p:nvPr>
            <p:ph idx="1"/>
          </p:nvPr>
        </p:nvSpPr>
        <p:spPr/>
        <p:txBody>
          <a:bodyPr/>
          <a:lstStyle/>
          <a:p>
            <a:r>
              <a:rPr lang="en-US" b="1" dirty="0"/>
              <a:t>Cadet / apprentice officer: </a:t>
            </a:r>
            <a:r>
              <a:rPr lang="en-US" dirty="0"/>
              <a:t>Apprentice officer provides assistance in various duties on a merchant ship, such as maintenance and minor repair duties</a:t>
            </a:r>
            <a:r>
              <a:rPr lang="en-US" dirty="0" smtClean="0"/>
              <a:t>.</a:t>
            </a:r>
            <a:endParaRPr lang="en-US" dirty="0" smtClean="0"/>
          </a:p>
          <a:p>
            <a:r>
              <a:rPr lang="en-US" b="1" dirty="0"/>
              <a:t>Engineers :</a:t>
            </a:r>
            <a:r>
              <a:rPr lang="en-US" dirty="0"/>
              <a:t>They are responsible for maintenance and repair of all electrical and mechanical equipment within the engine room and other areas of the ship.</a:t>
            </a:r>
            <a:endParaRPr lang="en-US" dirty="0"/>
          </a:p>
          <a:p>
            <a:r>
              <a:rPr lang="en-US" b="1" dirty="0"/>
              <a:t> </a:t>
            </a:r>
            <a:r>
              <a:rPr lang="en-US" b="1" dirty="0" smtClean="0"/>
              <a:t>Stewards</a:t>
            </a:r>
            <a:r>
              <a:rPr lang="en-US" dirty="0" smtClean="0"/>
              <a:t>: </a:t>
            </a:r>
            <a:r>
              <a:rPr lang="en-US" dirty="0"/>
              <a:t>oversees the entire operations within the catering department of a ship. Carry out daily duties in catering such as preparing and serving food, cleaning the catering area, and receiving, issuing, and inventorying the </a:t>
            </a:r>
            <a:r>
              <a:rPr lang="en-US" dirty="0" smtClean="0"/>
              <a:t>stores</a:t>
            </a:r>
            <a:endParaRPr lang="en-US" dirty="0" smtClean="0"/>
          </a:p>
          <a:p>
            <a:r>
              <a:rPr lang="en-US" b="1" dirty="0"/>
              <a:t>Safety </a:t>
            </a:r>
            <a:r>
              <a:rPr lang="en-US" b="1" dirty="0" smtClean="0"/>
              <a:t>Officer: </a:t>
            </a:r>
            <a:r>
              <a:rPr lang="en-US" dirty="0"/>
              <a:t>is responsible for a range of tasks related to safety and security of the ship, crew and cargo. </a:t>
            </a:r>
            <a:endParaRPr lang="en-US" b="1" dirty="0"/>
          </a:p>
          <a:p>
            <a:endParaRPr lang="en-US" dirty="0"/>
          </a:p>
        </p:txBody>
      </p:sp>
      <p:sp>
        <p:nvSpPr>
          <p:cNvPr id="4" name="Slide Number Placeholder 3"/>
          <p:cNvSpPr>
            <a:spLocks noGrp="1"/>
          </p:cNvSpPr>
          <p:nvPr>
            <p:ph type="sldNum" sz="quarter" idx="12"/>
          </p:nvPr>
        </p:nvSpPr>
        <p:spPr/>
        <p:txBody>
          <a:bodyPr/>
          <a:lstStyle/>
          <a:p>
            <a:fld id="{4DE31124-E6D0-476C-BD9A-BB400AA51060}" type="slidenum">
              <a:rPr lang="en-US" smtClean="0"/>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Board a Ship Cont.</a:t>
            </a:r>
            <a:endParaRPr lang="en-US" dirty="0"/>
          </a:p>
        </p:txBody>
      </p:sp>
      <p:sp>
        <p:nvSpPr>
          <p:cNvPr id="3" name="Content Placeholder 2"/>
          <p:cNvSpPr>
            <a:spLocks noGrp="1"/>
          </p:cNvSpPr>
          <p:nvPr>
            <p:ph idx="1"/>
          </p:nvPr>
        </p:nvSpPr>
        <p:spPr/>
        <p:txBody>
          <a:bodyPr/>
          <a:lstStyle/>
          <a:p>
            <a:pPr fontAlgn="base"/>
            <a:r>
              <a:rPr lang="en-US" b="1" dirty="0" smtClean="0"/>
              <a:t>Fireman: </a:t>
            </a:r>
            <a:r>
              <a:rPr lang="en-US" dirty="0" smtClean="0"/>
              <a:t>Fireman </a:t>
            </a:r>
            <a:r>
              <a:rPr lang="en-US" dirty="0"/>
              <a:t>is responsible for maintenance and handling of firefighting equipment onboard the ship</a:t>
            </a:r>
            <a:r>
              <a:rPr lang="en-US" dirty="0" smtClean="0"/>
              <a:t>.</a:t>
            </a:r>
            <a:endParaRPr lang="en-US" dirty="0" smtClean="0"/>
          </a:p>
          <a:p>
            <a:pPr fontAlgn="base"/>
            <a:r>
              <a:rPr lang="en-US" b="1" dirty="0" smtClean="0"/>
              <a:t>Doctor/Physician: </a:t>
            </a:r>
            <a:r>
              <a:rPr lang="en-US" dirty="0" smtClean="0"/>
              <a:t>He/she </a:t>
            </a:r>
            <a:r>
              <a:rPr lang="en-US" dirty="0"/>
              <a:t>is responsible for the treatment of crew members. The position requires current license and extensive experience within primary care, trauma, internal, cardiac, and emergency medicine</a:t>
            </a:r>
            <a:r>
              <a:rPr lang="en-US" dirty="0" smtClean="0"/>
              <a:t>.</a:t>
            </a:r>
            <a:endParaRPr lang="en-US" dirty="0" smtClean="0"/>
          </a:p>
          <a:p>
            <a:pPr fontAlgn="base"/>
            <a:r>
              <a:rPr lang="en-US" b="1" dirty="0"/>
              <a:t>Registered </a:t>
            </a:r>
            <a:r>
              <a:rPr lang="en-US" b="1" dirty="0" smtClean="0"/>
              <a:t>Nurse: </a:t>
            </a:r>
            <a:r>
              <a:rPr lang="en-US" dirty="0" smtClean="0"/>
              <a:t>Ships </a:t>
            </a:r>
            <a:r>
              <a:rPr lang="en-US" dirty="0"/>
              <a:t>hire 1-2 registered nurses with experience in handling accident and emergency cases, cardiac care, trauma, and internal medicine.</a:t>
            </a:r>
            <a:endParaRPr lang="en-US" dirty="0"/>
          </a:p>
          <a:p>
            <a:pPr fontAlgn="base"/>
            <a:r>
              <a:rPr lang="en-US" b="1" dirty="0"/>
              <a:t>Security </a:t>
            </a:r>
            <a:r>
              <a:rPr lang="en-US" b="1" dirty="0" smtClean="0"/>
              <a:t>Personnel: </a:t>
            </a:r>
            <a:r>
              <a:rPr lang="en-US" dirty="0" smtClean="0"/>
              <a:t>Security </a:t>
            </a:r>
            <a:r>
              <a:rPr lang="en-US" dirty="0"/>
              <a:t>Personnel is responsible for the security of the ship, crew and cargo.</a:t>
            </a:r>
            <a:endParaRPr lang="en-US" dirty="0"/>
          </a:p>
          <a:p>
            <a:pPr fontAlgn="base"/>
            <a:endParaRPr lang="en-US" dirty="0"/>
          </a:p>
          <a:p>
            <a:pPr fontAlgn="base"/>
            <a:endParaRPr lang="en-US" dirty="0"/>
          </a:p>
          <a:p>
            <a:endParaRPr lang="en-US" dirty="0"/>
          </a:p>
        </p:txBody>
      </p:sp>
      <p:sp>
        <p:nvSpPr>
          <p:cNvPr id="4" name="Slide Number Placeholder 3"/>
          <p:cNvSpPr>
            <a:spLocks noGrp="1"/>
          </p:cNvSpPr>
          <p:nvPr>
            <p:ph type="sldNum" sz="quarter" idx="12"/>
          </p:nvPr>
        </p:nvSpPr>
        <p:spPr/>
        <p:txBody>
          <a:bodyPr/>
          <a:lstStyle/>
          <a:p>
            <a:fld id="{4DE31124-E6D0-476C-BD9A-BB400AA51060}" type="slidenum">
              <a:rPr lang="en-US" smtClean="0"/>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Vessel Types </a:t>
            </a:r>
            <a:endParaRPr lang="en-US" dirty="0"/>
          </a:p>
        </p:txBody>
      </p:sp>
      <p:pic>
        <p:nvPicPr>
          <p:cNvPr id="4" name="Content Placeholder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6399212" y="1538890"/>
            <a:ext cx="5105400" cy="2770352"/>
          </a:xfr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00" y="1538890"/>
            <a:ext cx="4445000" cy="2770352"/>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2372" y="4624552"/>
            <a:ext cx="4496840" cy="1883157"/>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32029" y="4624552"/>
            <a:ext cx="4872584" cy="1743075"/>
          </a:xfrm>
          <a:prstGeom prst="rect">
            <a:avLst/>
          </a:prstGeom>
        </p:spPr>
      </p:pic>
      <p:sp>
        <p:nvSpPr>
          <p:cNvPr id="7" name="Slide Number Placeholder 6"/>
          <p:cNvSpPr>
            <a:spLocks noGrp="1"/>
          </p:cNvSpPr>
          <p:nvPr>
            <p:ph type="sldNum" sz="quarter" idx="12"/>
          </p:nvPr>
        </p:nvSpPr>
        <p:spPr/>
        <p:txBody>
          <a:bodyPr/>
          <a:lstStyle/>
          <a:p>
            <a:fld id="{4DE31124-E6D0-476C-BD9A-BB400AA51060}" type="slidenum">
              <a:rPr lang="en-US" smtClean="0"/>
            </a:fld>
            <a:endParaRPr lang="en-US"/>
          </a:p>
        </p:txBody>
      </p:sp>
      <p:sp>
        <p:nvSpPr>
          <p:cNvPr id="8" name="TextBox 7"/>
          <p:cNvSpPr txBox="1"/>
          <p:nvPr/>
        </p:nvSpPr>
        <p:spPr>
          <a:xfrm>
            <a:off x="1714500" y="1508657"/>
            <a:ext cx="2060179" cy="369332"/>
          </a:xfrm>
          <a:prstGeom prst="rect">
            <a:avLst/>
          </a:prstGeom>
          <a:noFill/>
        </p:spPr>
        <p:txBody>
          <a:bodyPr wrap="none" rtlCol="0">
            <a:spAutoFit/>
          </a:bodyPr>
          <a:lstStyle/>
          <a:p>
            <a:r>
              <a:rPr lang="en-US" dirty="0" smtClean="0"/>
              <a:t>Container Vessel</a:t>
            </a:r>
            <a:endParaRPr lang="en-US" dirty="0"/>
          </a:p>
        </p:txBody>
      </p:sp>
      <p:sp>
        <p:nvSpPr>
          <p:cNvPr id="9" name="TextBox 8"/>
          <p:cNvSpPr txBox="1"/>
          <p:nvPr/>
        </p:nvSpPr>
        <p:spPr>
          <a:xfrm>
            <a:off x="9835565" y="1535668"/>
            <a:ext cx="1669047" cy="369332"/>
          </a:xfrm>
          <a:prstGeom prst="rect">
            <a:avLst/>
          </a:prstGeom>
          <a:noFill/>
        </p:spPr>
        <p:txBody>
          <a:bodyPr wrap="none" rtlCol="0">
            <a:spAutoFit/>
          </a:bodyPr>
          <a:lstStyle/>
          <a:p>
            <a:r>
              <a:rPr lang="en-US" dirty="0" smtClean="0"/>
              <a:t>Tanker Vessel</a:t>
            </a:r>
            <a:endParaRPr lang="en-US" dirty="0"/>
          </a:p>
        </p:txBody>
      </p:sp>
      <p:sp>
        <p:nvSpPr>
          <p:cNvPr id="10" name="TextBox 9"/>
          <p:cNvSpPr txBox="1"/>
          <p:nvPr/>
        </p:nvSpPr>
        <p:spPr>
          <a:xfrm>
            <a:off x="1933309" y="4597541"/>
            <a:ext cx="1622560" cy="369332"/>
          </a:xfrm>
          <a:prstGeom prst="rect">
            <a:avLst/>
          </a:prstGeom>
          <a:noFill/>
        </p:spPr>
        <p:txBody>
          <a:bodyPr wrap="none" rtlCol="0">
            <a:spAutoFit/>
          </a:bodyPr>
          <a:lstStyle/>
          <a:p>
            <a:r>
              <a:rPr lang="en-US" dirty="0" smtClean="0"/>
              <a:t>Cruise Vessel</a:t>
            </a:r>
            <a:endParaRPr lang="en-US" dirty="0"/>
          </a:p>
        </p:txBody>
      </p:sp>
      <p:sp>
        <p:nvSpPr>
          <p:cNvPr id="11" name="TextBox 10"/>
          <p:cNvSpPr txBox="1"/>
          <p:nvPr/>
        </p:nvSpPr>
        <p:spPr>
          <a:xfrm>
            <a:off x="7048768" y="4761186"/>
            <a:ext cx="1617751" cy="369332"/>
          </a:xfrm>
          <a:prstGeom prst="rect">
            <a:avLst/>
          </a:prstGeom>
          <a:noFill/>
        </p:spPr>
        <p:txBody>
          <a:bodyPr wrap="none" rtlCol="0">
            <a:spAutoFit/>
          </a:bodyPr>
          <a:lstStyle/>
          <a:p>
            <a:r>
              <a:rPr lang="en-US" dirty="0" smtClean="0"/>
              <a:t>RORO Vessel</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Terminal Operation</a:t>
            </a:r>
            <a:endParaRPr lang="en-US" dirty="0"/>
          </a:p>
        </p:txBody>
      </p:sp>
      <p:sp>
        <p:nvSpPr>
          <p:cNvPr id="3" name="Content Placeholder 2"/>
          <p:cNvSpPr>
            <a:spLocks noGrp="1"/>
          </p:cNvSpPr>
          <p:nvPr>
            <p:ph idx="1"/>
          </p:nvPr>
        </p:nvSpPr>
        <p:spPr/>
        <p:txBody>
          <a:bodyPr/>
          <a:lstStyle/>
          <a:p>
            <a:pPr marL="0" indent="0">
              <a:buNone/>
            </a:pPr>
            <a:r>
              <a:rPr lang="en-US" dirty="0" smtClean="0"/>
              <a:t>Terminal Operation</a:t>
            </a:r>
            <a:r>
              <a:rPr lang="en-US" dirty="0"/>
              <a:t> </a:t>
            </a:r>
            <a:r>
              <a:rPr lang="en-US" dirty="0" smtClean="0"/>
              <a:t>is</a:t>
            </a:r>
            <a:r>
              <a:rPr lang="en-US" dirty="0"/>
              <a:t> a key part of the supply chain and primarily aims to control the movement and storage of various types of </a:t>
            </a:r>
            <a:r>
              <a:rPr lang="en-US" dirty="0" smtClean="0"/>
              <a:t>cargoes  loaded or unloaded from a vessel.</a:t>
            </a:r>
            <a:endParaRPr lang="en-US" dirty="0" smtClean="0"/>
          </a:p>
          <a:p>
            <a:pPr marL="0" indent="0">
              <a:buNone/>
            </a:pPr>
            <a:r>
              <a:rPr lang="en-US" dirty="0" smtClean="0"/>
              <a:t>Career opportunities at a port terminal include:</a:t>
            </a:r>
            <a:endParaRPr lang="en-US" dirty="0" smtClean="0"/>
          </a:p>
          <a:p>
            <a:pPr fontAlgn="base"/>
            <a:r>
              <a:rPr lang="en-US" b="1" dirty="0" smtClean="0"/>
              <a:t>Stevedore: </a:t>
            </a:r>
            <a:r>
              <a:rPr lang="en-US" dirty="0" smtClean="0"/>
              <a:t>a </a:t>
            </a:r>
            <a:r>
              <a:rPr lang="en-US" dirty="0"/>
              <a:t>waterfront manual laborer who is involved in loading and unloading ships. </a:t>
            </a:r>
            <a:endParaRPr lang="en-US" dirty="0" smtClean="0"/>
          </a:p>
          <a:p>
            <a:pPr fontAlgn="base"/>
            <a:r>
              <a:rPr lang="en-US" b="1" dirty="0" smtClean="0"/>
              <a:t>Crane Operators</a:t>
            </a:r>
            <a:r>
              <a:rPr lang="en-US" dirty="0" smtClean="0"/>
              <a:t>: operates various equipment available at the port for moving cargoes from the vessel to the storage area and vice versa.</a:t>
            </a:r>
            <a:endParaRPr lang="en-US" dirty="0" smtClean="0"/>
          </a:p>
          <a:p>
            <a:pPr fontAlgn="base"/>
            <a:r>
              <a:rPr lang="en-US" dirty="0" smtClean="0"/>
              <a:t>Other career opportunities at the Terminal include accountants</a:t>
            </a:r>
            <a:r>
              <a:rPr lang="en-US" dirty="0"/>
              <a:t>, engineers, electricians, security personnel, safety personnel </a:t>
            </a:r>
            <a:r>
              <a:rPr lang="en-US" dirty="0" err="1"/>
              <a:t>etc</a:t>
            </a:r>
            <a:r>
              <a:rPr lang="en-US" dirty="0"/>
              <a:t> </a:t>
            </a:r>
            <a:endParaRPr lang="en-US" dirty="0"/>
          </a:p>
          <a:p>
            <a:pPr fontAlgn="base"/>
            <a:endParaRPr lang="en-US" dirty="0" smtClean="0"/>
          </a:p>
        </p:txBody>
      </p:sp>
      <p:sp>
        <p:nvSpPr>
          <p:cNvPr id="4" name="Slide Number Placeholder 3"/>
          <p:cNvSpPr>
            <a:spLocks noGrp="1"/>
          </p:cNvSpPr>
          <p:nvPr>
            <p:ph type="sldNum" sz="quarter" idx="12"/>
          </p:nvPr>
        </p:nvSpPr>
        <p:spPr/>
        <p:txBody>
          <a:bodyPr/>
          <a:lstStyle/>
          <a:p>
            <a:fld id="{4DE31124-E6D0-476C-BD9A-BB400AA51060}" type="slidenum">
              <a:rPr lang="en-US" smtClean="0"/>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Container Terminal</a:t>
            </a:r>
            <a:endParaRPr lang="en-US" dirty="0"/>
          </a:p>
        </p:txBody>
      </p:sp>
      <p:pic>
        <p:nvPicPr>
          <p:cNvPr id="4" name="Content Placeholder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6156862" y="3543299"/>
            <a:ext cx="4154488" cy="2438401"/>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1662" y="1612900"/>
            <a:ext cx="4059238" cy="43688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56862" y="1612900"/>
            <a:ext cx="4180937" cy="1724025"/>
          </a:xfrm>
          <a:prstGeom prst="rect">
            <a:avLst/>
          </a:prstGeom>
        </p:spPr>
      </p:pic>
      <p:sp>
        <p:nvSpPr>
          <p:cNvPr id="3" name="Slide Number Placeholder 2"/>
          <p:cNvSpPr>
            <a:spLocks noGrp="1"/>
          </p:cNvSpPr>
          <p:nvPr>
            <p:ph type="sldNum" sz="quarter" idx="12"/>
          </p:nvPr>
        </p:nvSpPr>
        <p:spPr/>
        <p:txBody>
          <a:bodyPr/>
          <a:lstStyle/>
          <a:p>
            <a:fld id="{4DE31124-E6D0-476C-BD9A-BB400AA51060}" type="slidenum">
              <a:rPr lang="en-US" smtClean="0"/>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Agencies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Different government agencies regulate </a:t>
            </a:r>
            <a:r>
              <a:rPr lang="en-US" dirty="0"/>
              <a:t>activities of the maritime industry to ensure that there are fair practices and adherence to international laws and regulations</a:t>
            </a:r>
            <a:r>
              <a:rPr lang="en-US" dirty="0" smtClean="0"/>
              <a:t>. Various government agencies in the maritime industry include:</a:t>
            </a:r>
            <a:endParaRPr lang="en-US" dirty="0" smtClean="0"/>
          </a:p>
          <a:p>
            <a:pPr>
              <a:buFont typeface="Wingdings" panose="05000000000000000000" pitchFamily="2" charset="2"/>
              <a:buChar char="§"/>
            </a:pPr>
            <a:r>
              <a:rPr lang="en-US" dirty="0" smtClean="0"/>
              <a:t>Nigerian Shippers’ Council</a:t>
            </a:r>
            <a:endParaRPr lang="en-US" dirty="0" smtClean="0"/>
          </a:p>
          <a:p>
            <a:pPr>
              <a:buFont typeface="Wingdings" panose="05000000000000000000" pitchFamily="2" charset="2"/>
              <a:buChar char="§"/>
            </a:pPr>
            <a:r>
              <a:rPr lang="en-US" dirty="0" smtClean="0"/>
              <a:t>Nigerian Port Authority</a:t>
            </a:r>
            <a:endParaRPr lang="en-US" dirty="0" smtClean="0"/>
          </a:p>
          <a:p>
            <a:pPr>
              <a:buFont typeface="Wingdings" panose="05000000000000000000" pitchFamily="2" charset="2"/>
              <a:buChar char="§"/>
            </a:pPr>
            <a:r>
              <a:rPr lang="en-US" dirty="0" smtClean="0"/>
              <a:t>Nigerian Maritime Administration &amp; Safety Agency</a:t>
            </a:r>
            <a:endParaRPr lang="en-US" dirty="0" smtClean="0"/>
          </a:p>
          <a:p>
            <a:pPr>
              <a:buFont typeface="Wingdings" panose="05000000000000000000" pitchFamily="2" charset="2"/>
              <a:buChar char="§"/>
            </a:pPr>
            <a:r>
              <a:rPr lang="en-US" dirty="0" smtClean="0"/>
              <a:t>Nigeria Customs Service</a:t>
            </a:r>
            <a:endParaRPr lang="en-US" dirty="0" smtClean="0"/>
          </a:p>
          <a:p>
            <a:pPr>
              <a:buFont typeface="Wingdings" panose="05000000000000000000" pitchFamily="2" charset="2"/>
              <a:buChar char="§"/>
            </a:pPr>
            <a:r>
              <a:rPr lang="en-US" dirty="0" smtClean="0"/>
              <a:t>Nigerian Inland </a:t>
            </a:r>
            <a:r>
              <a:rPr lang="en-US" dirty="0"/>
              <a:t>W</a:t>
            </a:r>
            <a:r>
              <a:rPr lang="en-US" dirty="0" smtClean="0"/>
              <a:t>aterways Authority</a:t>
            </a:r>
            <a:endParaRPr lang="en-US" dirty="0" smtClean="0"/>
          </a:p>
          <a:p>
            <a:pPr>
              <a:buFont typeface="Wingdings" panose="05000000000000000000" pitchFamily="2" charset="2"/>
              <a:buChar char="§"/>
            </a:pPr>
            <a:r>
              <a:rPr lang="en-US" dirty="0" smtClean="0"/>
              <a:t>Council for The Regulation of Freight Forwarding in Nigeria</a:t>
            </a:r>
            <a:endParaRPr lang="en-US" dirty="0" smtClean="0"/>
          </a:p>
          <a:p>
            <a:pPr>
              <a:buFont typeface="Wingdings" panose="05000000000000000000" pitchFamily="2" charset="2"/>
              <a:buChar char="§"/>
            </a:pPr>
            <a:r>
              <a:rPr lang="en-US" dirty="0" smtClean="0"/>
              <a:t>Nigerian Export Promotion Council etc.</a:t>
            </a:r>
            <a:endParaRPr lang="en-US" dirty="0" smtClean="0"/>
          </a:p>
          <a:p>
            <a:pPr>
              <a:buFont typeface="Wingdings" panose="05000000000000000000" pitchFamily="2" charset="2"/>
              <a:buChar char="§"/>
            </a:pPr>
            <a:r>
              <a:rPr lang="en-US" dirty="0" smtClean="0"/>
              <a:t>Nigerian Navy </a:t>
            </a:r>
            <a:r>
              <a:rPr lang="en-US" dirty="0" err="1" smtClean="0"/>
              <a:t>etc</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4DE31124-E6D0-476C-BD9A-BB400AA51060}" type="slidenum">
              <a:rPr lang="en-US" smtClean="0"/>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Careers in Maritime </a:t>
            </a:r>
            <a:r>
              <a:rPr lang="en-US" dirty="0" smtClean="0"/>
              <a:t>Industry Cont.</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Maritime </a:t>
            </a:r>
            <a:r>
              <a:rPr lang="en-US" b="1" dirty="0"/>
              <a:t>Consultant </a:t>
            </a:r>
            <a:r>
              <a:rPr lang="en-US" dirty="0"/>
              <a:t>– Maritime consultants are people who have the expertise to advice and suggest better trade routes and address other necessary shipping concerns to individuals and corporations engaged in the </a:t>
            </a:r>
            <a:r>
              <a:rPr lang="en-US" dirty="0" smtClean="0"/>
              <a:t>maritime business </a:t>
            </a:r>
            <a:r>
              <a:rPr lang="en-US" dirty="0"/>
              <a:t>to help them boost, advance and further their business positively. As a career in maritime consultant, the person requires several years of experience in the same field</a:t>
            </a:r>
            <a:r>
              <a:rPr lang="en-US" dirty="0" smtClean="0"/>
              <a:t>.</a:t>
            </a:r>
            <a:endParaRPr lang="en-US" dirty="0" smtClean="0"/>
          </a:p>
          <a:p>
            <a:r>
              <a:rPr lang="en-US" b="1" dirty="0" smtClean="0"/>
              <a:t>Freight Forwarder</a:t>
            </a:r>
            <a:r>
              <a:rPr lang="en-US" dirty="0" smtClean="0"/>
              <a:t>: </a:t>
            </a:r>
            <a:r>
              <a:rPr lang="en-US" dirty="0"/>
              <a:t>A freight </a:t>
            </a:r>
            <a:r>
              <a:rPr lang="en-US" dirty="0" smtClean="0"/>
              <a:t>forwarder or clearing agent</a:t>
            </a:r>
            <a:r>
              <a:rPr lang="en-US" dirty="0"/>
              <a:t>, also known as a non-vessel operating common carrier (NVOCC), is a person or company that organizes shipments for individuals or corporations to get goods from the manufacturer or producer to a market, customer or final point of </a:t>
            </a:r>
            <a:r>
              <a:rPr lang="en-US" dirty="0" smtClean="0"/>
              <a:t>distribution.</a:t>
            </a:r>
            <a:endParaRPr lang="en-US" dirty="0" smtClean="0"/>
          </a:p>
          <a:p>
            <a:r>
              <a:rPr lang="en-US" b="1" dirty="0" smtClean="0"/>
              <a:t>Tourism and Entertainment</a:t>
            </a:r>
            <a:r>
              <a:rPr lang="en-US" dirty="0" smtClean="0"/>
              <a:t>: enormous opportunity abound in cruise ship business, where tourist and other fun seekers are taken on a cruise around the world.</a:t>
            </a:r>
            <a:endParaRPr lang="en-US" dirty="0"/>
          </a:p>
          <a:p>
            <a:endParaRPr lang="en-US" dirty="0"/>
          </a:p>
        </p:txBody>
      </p:sp>
      <p:sp>
        <p:nvSpPr>
          <p:cNvPr id="4" name="Slide Number Placeholder 3"/>
          <p:cNvSpPr>
            <a:spLocks noGrp="1"/>
          </p:cNvSpPr>
          <p:nvPr>
            <p:ph type="sldNum" sz="quarter" idx="12"/>
          </p:nvPr>
        </p:nvSpPr>
        <p:spPr/>
        <p:txBody>
          <a:bodyPr/>
          <a:lstStyle/>
          <a:p>
            <a:fld id="{4DE31124-E6D0-476C-BD9A-BB400AA51060}" type="slidenum">
              <a:rPr lang="en-US" smtClean="0"/>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Introduction</a:t>
            </a:r>
            <a:endParaRPr lang="en-US" sz="3200" dirty="0" smtClean="0"/>
          </a:p>
          <a:p>
            <a:r>
              <a:rPr lang="en-US" sz="3200" dirty="0" smtClean="0"/>
              <a:t>Relevant career disciplines</a:t>
            </a:r>
            <a:endParaRPr lang="en-US" sz="3200" dirty="0" smtClean="0"/>
          </a:p>
          <a:p>
            <a:r>
              <a:rPr lang="en-US" sz="3200" dirty="0" smtClean="0"/>
              <a:t>Ship Building and Repairs</a:t>
            </a:r>
            <a:endParaRPr lang="en-US" sz="3200" dirty="0" smtClean="0"/>
          </a:p>
          <a:p>
            <a:r>
              <a:rPr lang="en-US" sz="3200" dirty="0" smtClean="0"/>
              <a:t>On Board a Ship</a:t>
            </a:r>
            <a:endParaRPr lang="en-US" sz="3200" dirty="0" smtClean="0"/>
          </a:p>
          <a:p>
            <a:r>
              <a:rPr lang="en-US" sz="3200" dirty="0" smtClean="0"/>
              <a:t>Terminal Operation</a:t>
            </a:r>
            <a:endParaRPr lang="en-US" sz="3200" dirty="0" smtClean="0"/>
          </a:p>
          <a:p>
            <a:r>
              <a:rPr lang="en-US" sz="3200" dirty="0" smtClean="0"/>
              <a:t>Government Agencies</a:t>
            </a:r>
            <a:endParaRPr lang="en-US" sz="3200" dirty="0" smtClean="0"/>
          </a:p>
          <a:p>
            <a:r>
              <a:rPr lang="en-US" sz="3200" dirty="0" smtClean="0"/>
              <a:t>Other careers in the Maritime Industry</a:t>
            </a:r>
            <a:endParaRPr lang="en-US" sz="3200" dirty="0" smtClean="0"/>
          </a:p>
          <a:p>
            <a:r>
              <a:rPr lang="en-US" sz="3200" dirty="0" smtClean="0"/>
              <a:t>Conclusion</a:t>
            </a:r>
            <a:endParaRPr lang="en-US" sz="3200" dirty="0" smtClean="0"/>
          </a:p>
        </p:txBody>
      </p:sp>
      <p:sp>
        <p:nvSpPr>
          <p:cNvPr id="4" name="Slide Number Placeholder 3"/>
          <p:cNvSpPr>
            <a:spLocks noGrp="1"/>
          </p:cNvSpPr>
          <p:nvPr>
            <p:ph type="sldNum" sz="quarter" idx="12"/>
          </p:nvPr>
        </p:nvSpPr>
        <p:spPr/>
        <p:txBody>
          <a:bodyPr/>
          <a:lstStyle/>
          <a:p>
            <a:fld id="{4DE31124-E6D0-476C-BD9A-BB400AA51060}" type="slidenum">
              <a:rPr lang="en-US" smtClean="0"/>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Careers in the Maritime Industry</a:t>
            </a:r>
            <a:endParaRPr lang="en-US" dirty="0"/>
          </a:p>
        </p:txBody>
      </p:sp>
      <p:sp>
        <p:nvSpPr>
          <p:cNvPr id="3" name="Content Placeholder 2"/>
          <p:cNvSpPr>
            <a:spLocks noGrp="1"/>
          </p:cNvSpPr>
          <p:nvPr>
            <p:ph idx="1"/>
          </p:nvPr>
        </p:nvSpPr>
        <p:spPr/>
        <p:txBody>
          <a:bodyPr>
            <a:normAutofit lnSpcReduction="10000"/>
          </a:bodyPr>
          <a:lstStyle/>
          <a:p>
            <a:r>
              <a:rPr lang="en-US" b="1" dirty="0">
                <a:solidFill>
                  <a:schemeClr val="tx1"/>
                </a:solidFill>
              </a:rPr>
              <a:t>Shipping Agent </a:t>
            </a:r>
            <a:r>
              <a:rPr lang="en-US" dirty="0">
                <a:solidFill>
                  <a:schemeClr val="tx1"/>
                </a:solidFill>
              </a:rPr>
              <a:t>– </a:t>
            </a:r>
            <a:r>
              <a:rPr lang="en-US" dirty="0"/>
              <a:t>A shipping agent is a person who deals with the transactions of a ship in every port that the ship visits or docks. He or she is a local expert that acts as a representative of the owner of the ship and carries out all essential duties and obligations required by the crew of the ship.</a:t>
            </a:r>
            <a:endParaRPr lang="en-US" dirty="0"/>
          </a:p>
          <a:p>
            <a:r>
              <a:rPr lang="en-US" b="1" dirty="0"/>
              <a:t>Cargo engineer</a:t>
            </a:r>
            <a:r>
              <a:rPr lang="en-US" dirty="0"/>
              <a:t> – The marine work of cargo engineer deals with supervising loading, discharging and conditioning of cargo which is transported by ships. This is one field of engineering which is always in demand.</a:t>
            </a:r>
            <a:endParaRPr lang="en-US" dirty="0"/>
          </a:p>
          <a:p>
            <a:r>
              <a:rPr lang="en-US" b="1" dirty="0"/>
              <a:t>Ship Chandler</a:t>
            </a:r>
            <a:r>
              <a:rPr lang="en-US" dirty="0"/>
              <a:t> – A ship chandler is a person who exclusively deals with supplying commodities to the ship and its crew</a:t>
            </a:r>
            <a:r>
              <a:rPr lang="en-US" dirty="0" smtClean="0"/>
              <a:t>.</a:t>
            </a:r>
            <a:endParaRPr lang="en-US" dirty="0" smtClean="0"/>
          </a:p>
          <a:p>
            <a:r>
              <a:rPr lang="en-US" b="1" dirty="0" smtClean="0"/>
              <a:t>Ship Broker</a:t>
            </a:r>
            <a:r>
              <a:rPr lang="en-US" dirty="0" smtClean="0"/>
              <a:t>-</a:t>
            </a:r>
            <a:r>
              <a:rPr lang="en-US" dirty="0"/>
              <a:t> </a:t>
            </a:r>
            <a:r>
              <a:rPr lang="en-US" dirty="0" smtClean="0"/>
              <a:t>shipbrokers</a:t>
            </a:r>
            <a:r>
              <a:rPr lang="en-US" dirty="0"/>
              <a:t> are specialist </a:t>
            </a:r>
            <a:r>
              <a:rPr lang="en-US" dirty="0" smtClean="0"/>
              <a:t>intermediaries/negotiators </a:t>
            </a:r>
            <a:r>
              <a:rPr lang="en-US" dirty="0"/>
              <a:t>between shipowners and charterers who use ships to transport cargo, or between buyers and sellers of vessels.</a:t>
            </a:r>
            <a:endParaRPr lang="en-US" b="1" dirty="0"/>
          </a:p>
          <a:p>
            <a:endParaRPr lang="en-US" dirty="0"/>
          </a:p>
        </p:txBody>
      </p:sp>
      <p:sp>
        <p:nvSpPr>
          <p:cNvPr id="4" name="Slide Number Placeholder 3"/>
          <p:cNvSpPr>
            <a:spLocks noGrp="1"/>
          </p:cNvSpPr>
          <p:nvPr>
            <p:ph type="sldNum" sz="quarter" idx="12"/>
          </p:nvPr>
        </p:nvSpPr>
        <p:spPr/>
        <p:txBody>
          <a:bodyPr/>
          <a:lstStyle/>
          <a:p>
            <a:fld id="{4DE31124-E6D0-476C-BD9A-BB400AA51060}" type="slidenum">
              <a:rPr lang="en-US" smtClean="0"/>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Careers in Maritime Industry Cont.</a:t>
            </a:r>
            <a:endParaRPr lang="en-US" dirty="0"/>
          </a:p>
        </p:txBody>
      </p:sp>
      <p:sp>
        <p:nvSpPr>
          <p:cNvPr id="3" name="Content Placeholder 2"/>
          <p:cNvSpPr>
            <a:spLocks noGrp="1"/>
          </p:cNvSpPr>
          <p:nvPr>
            <p:ph idx="1"/>
          </p:nvPr>
        </p:nvSpPr>
        <p:spPr/>
        <p:txBody>
          <a:bodyPr>
            <a:normAutofit fontScale="92500"/>
          </a:bodyPr>
          <a:lstStyle/>
          <a:p>
            <a:r>
              <a:rPr lang="en-US" b="1" dirty="0" smtClean="0"/>
              <a:t>Maritime </a:t>
            </a:r>
            <a:r>
              <a:rPr lang="en-US" b="1" dirty="0"/>
              <a:t>Lawyer</a:t>
            </a:r>
            <a:r>
              <a:rPr lang="en-US" dirty="0"/>
              <a:t> – As a maritime lawyer one deals with maritime laws, rules and regulations of the sea, and aspects related to the commercial side of shipping</a:t>
            </a:r>
            <a:r>
              <a:rPr lang="en-US" dirty="0" smtClean="0"/>
              <a:t>.</a:t>
            </a:r>
            <a:endParaRPr lang="en-US" dirty="0" smtClean="0"/>
          </a:p>
          <a:p>
            <a:r>
              <a:rPr lang="en-US" b="1" dirty="0"/>
              <a:t>Maritime </a:t>
            </a:r>
            <a:r>
              <a:rPr lang="en-US" b="1" dirty="0" smtClean="0"/>
              <a:t>Security</a:t>
            </a:r>
            <a:r>
              <a:rPr lang="en-US" dirty="0"/>
              <a:t> – The job of maritime security officer is in great demand lately because of the rise in piracy activities</a:t>
            </a:r>
            <a:r>
              <a:rPr lang="en-US" dirty="0" smtClean="0"/>
              <a:t>.</a:t>
            </a:r>
            <a:endParaRPr lang="en-US" dirty="0" smtClean="0"/>
          </a:p>
          <a:p>
            <a:r>
              <a:rPr lang="en-US" b="1" dirty="0"/>
              <a:t>Maritime Reporter </a:t>
            </a:r>
            <a:r>
              <a:rPr lang="en-US" dirty="0"/>
              <a:t>– </a:t>
            </a:r>
            <a:r>
              <a:rPr lang="en-US" dirty="0" smtClean="0"/>
              <a:t>write about what is happening in the Maritime Industry.</a:t>
            </a:r>
            <a:endParaRPr lang="en-US" dirty="0" smtClean="0"/>
          </a:p>
          <a:p>
            <a:r>
              <a:rPr lang="en-US" b="1" dirty="0" smtClean="0"/>
              <a:t>Trucking/ Rail</a:t>
            </a:r>
            <a:r>
              <a:rPr lang="en-US" dirty="0" smtClean="0"/>
              <a:t>: Transportation of cargo from the Port to the warehouse and vice versa using trucks or rail.</a:t>
            </a:r>
            <a:endParaRPr lang="en-US" dirty="0" smtClean="0"/>
          </a:p>
          <a:p>
            <a:r>
              <a:rPr lang="en-US" b="1" dirty="0" smtClean="0"/>
              <a:t>Warehousing</a:t>
            </a:r>
            <a:r>
              <a:rPr lang="en-US" dirty="0" smtClean="0"/>
              <a:t>: </a:t>
            </a:r>
            <a:r>
              <a:rPr lang="en-US" dirty="0"/>
              <a:t>Opportunities in warehousing includes  owning  a warehouse, Store keeping, Logistics coordinator, Forklift operator, Inventory manager </a:t>
            </a:r>
            <a:r>
              <a:rPr lang="en-US" dirty="0" smtClean="0"/>
              <a:t>etc.</a:t>
            </a:r>
            <a:endParaRPr lang="en-US" dirty="0" smtClean="0"/>
          </a:p>
          <a:p>
            <a:r>
              <a:rPr lang="en-US" b="1" dirty="0" smtClean="0"/>
              <a:t>Oil and Gas</a:t>
            </a:r>
            <a:r>
              <a:rPr lang="en-US" dirty="0" smtClean="0"/>
              <a:t>: most exploratory activities of the oil and gas industry is carried out at sea, so they employ a lot of personnel that function in the maritime industry.</a:t>
            </a:r>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4DE31124-E6D0-476C-BD9A-BB400AA51060}" type="slidenum">
              <a:rPr lang="en-US" smtClean="0"/>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Oil and Gas</a:t>
            </a:r>
            <a:endParaRPr lang="en-US" dirty="0"/>
          </a:p>
        </p:txBody>
      </p:sp>
      <p:pic>
        <p:nvPicPr>
          <p:cNvPr id="4" name="Content Placeholder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2921001" y="2146300"/>
            <a:ext cx="4660899" cy="3771899"/>
          </a:xfr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0500" y="2298701"/>
            <a:ext cx="4025900" cy="3619498"/>
          </a:xfrm>
          <a:prstGeom prst="rect">
            <a:avLst/>
          </a:prstGeom>
        </p:spPr>
      </p:pic>
      <p:sp>
        <p:nvSpPr>
          <p:cNvPr id="3" name="Slide Number Placeholder 2"/>
          <p:cNvSpPr>
            <a:spLocks noGrp="1"/>
          </p:cNvSpPr>
          <p:nvPr>
            <p:ph type="sldNum" sz="quarter" idx="12"/>
          </p:nvPr>
        </p:nvSpPr>
        <p:spPr/>
        <p:txBody>
          <a:bodyPr/>
          <a:lstStyle/>
          <a:p>
            <a:fld id="{4DE31124-E6D0-476C-BD9A-BB400AA51060}" type="slidenum">
              <a:rPr lang="en-US" smtClean="0"/>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Trucking and Rail</a:t>
            </a:r>
            <a:endParaRPr lang="en-US" dirty="0"/>
          </a:p>
        </p:txBody>
      </p:sp>
      <p:pic>
        <p:nvPicPr>
          <p:cNvPr id="4" name="Content Placeholder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2400301" y="1790700"/>
            <a:ext cx="4699000" cy="4013200"/>
          </a:xfr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1925" y="1790700"/>
            <a:ext cx="4900075" cy="3911599"/>
          </a:xfrm>
          <a:prstGeom prst="rect">
            <a:avLst/>
          </a:prstGeom>
        </p:spPr>
      </p:pic>
      <p:sp>
        <p:nvSpPr>
          <p:cNvPr id="3" name="Slide Number Placeholder 2"/>
          <p:cNvSpPr>
            <a:spLocks noGrp="1"/>
          </p:cNvSpPr>
          <p:nvPr>
            <p:ph type="sldNum" sz="quarter" idx="12"/>
          </p:nvPr>
        </p:nvSpPr>
        <p:spPr/>
        <p:txBody>
          <a:bodyPr/>
          <a:lstStyle/>
          <a:p>
            <a:fld id="{4DE31124-E6D0-476C-BD9A-BB400AA51060}" type="slidenum">
              <a:rPr lang="en-US" smtClean="0"/>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choosing a career in the Maritime industry</a:t>
            </a:r>
            <a:endParaRPr lang="en-US" dirty="0"/>
          </a:p>
        </p:txBody>
      </p:sp>
      <p:sp>
        <p:nvSpPr>
          <p:cNvPr id="3" name="Content Placeholder 2"/>
          <p:cNvSpPr>
            <a:spLocks noGrp="1"/>
          </p:cNvSpPr>
          <p:nvPr>
            <p:ph idx="1"/>
          </p:nvPr>
        </p:nvSpPr>
        <p:spPr/>
        <p:txBody>
          <a:bodyPr/>
          <a:lstStyle/>
          <a:p>
            <a:r>
              <a:rPr lang="en-US" b="1" dirty="0" smtClean="0"/>
              <a:t>Multidisciplinary</a:t>
            </a:r>
            <a:r>
              <a:rPr lang="en-US" dirty="0" smtClean="0"/>
              <a:t>: accommodates graduates from several disciplines of study.</a:t>
            </a:r>
            <a:endParaRPr lang="en-US" dirty="0" smtClean="0"/>
          </a:p>
          <a:p>
            <a:r>
              <a:rPr lang="en-US" b="1" dirty="0" smtClean="0"/>
              <a:t>High remuneration</a:t>
            </a:r>
            <a:r>
              <a:rPr lang="en-US" dirty="0" smtClean="0"/>
              <a:t>: it is one of the highest paying sector.</a:t>
            </a:r>
            <a:endParaRPr lang="en-US" dirty="0" smtClean="0"/>
          </a:p>
          <a:p>
            <a:r>
              <a:rPr lang="en-US" b="1" dirty="0" smtClean="0"/>
              <a:t>Global employment</a:t>
            </a:r>
            <a:r>
              <a:rPr lang="en-US" dirty="0" smtClean="0"/>
              <a:t>: maritime is an international business, if you have a valid certification in any of its area, you can work in any part of the world.</a:t>
            </a:r>
            <a:endParaRPr lang="en-US" dirty="0" smtClean="0"/>
          </a:p>
          <a:p>
            <a:r>
              <a:rPr lang="en-US" b="1" dirty="0" smtClean="0"/>
              <a:t>World exposure</a:t>
            </a:r>
            <a:r>
              <a:rPr lang="en-US" dirty="0" smtClean="0"/>
              <a:t>: you have the opportunity of visiting many part of the world, especially if you work on board a ship.</a:t>
            </a:r>
            <a:endParaRPr lang="en-US" dirty="0" smtClean="0"/>
          </a:p>
          <a:p>
            <a:r>
              <a:rPr lang="en-US" b="1" dirty="0" smtClean="0"/>
              <a:t>Enhances professionalisms</a:t>
            </a:r>
            <a:r>
              <a:rPr lang="en-US" dirty="0" smtClean="0"/>
              <a:t>: it encourages adequate training to acquire certifications that meet acceptable standards.</a:t>
            </a:r>
            <a:endParaRPr lang="en-US" dirty="0" smtClean="0"/>
          </a:p>
          <a:p>
            <a:r>
              <a:rPr lang="en-US" b="1" dirty="0" smtClean="0"/>
              <a:t>Regulated life style</a:t>
            </a:r>
            <a:r>
              <a:rPr lang="en-US" dirty="0" smtClean="0"/>
              <a:t>: maritime business is always time bound, so it makes personnel to be time conscious which also regulates their personal life.</a:t>
            </a:r>
            <a:endParaRPr lang="en-US" dirty="0" smtClean="0"/>
          </a:p>
          <a:p>
            <a:endParaRPr lang="en-US" dirty="0"/>
          </a:p>
        </p:txBody>
      </p:sp>
      <p:sp>
        <p:nvSpPr>
          <p:cNvPr id="4" name="Slide Number Placeholder 3"/>
          <p:cNvSpPr>
            <a:spLocks noGrp="1"/>
          </p:cNvSpPr>
          <p:nvPr>
            <p:ph type="sldNum" sz="quarter" idx="12"/>
          </p:nvPr>
        </p:nvSpPr>
        <p:spPr/>
        <p:txBody>
          <a:bodyPr/>
          <a:lstStyle/>
          <a:p>
            <a:fld id="{4DE31124-E6D0-476C-BD9A-BB400AA51060}" type="slidenum">
              <a:rPr lang="en-US" smtClean="0"/>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sz="2800" dirty="0" smtClean="0"/>
              <a:t>The Maritime transportation is the most effective and efficient means to move huge volume of goods across the world, hence, it offers great opportunities to develop a world class career with enormous benefits.</a:t>
            </a:r>
            <a:endParaRPr lang="en-US" sz="2800" dirty="0"/>
          </a:p>
        </p:txBody>
      </p:sp>
      <p:sp>
        <p:nvSpPr>
          <p:cNvPr id="4" name="Slide Number Placeholder 3"/>
          <p:cNvSpPr>
            <a:spLocks noGrp="1"/>
          </p:cNvSpPr>
          <p:nvPr>
            <p:ph type="sldNum" sz="quarter" idx="12"/>
          </p:nvPr>
        </p:nvSpPr>
        <p:spPr/>
        <p:txBody>
          <a:bodyPr/>
          <a:lstStyle/>
          <a:p>
            <a:fld id="{4DE31124-E6D0-476C-BD9A-BB400AA51060}" type="slidenum">
              <a:rPr lang="en-US" smtClean="0"/>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263" y="395509"/>
            <a:ext cx="7126014" cy="1527883"/>
          </a:xfrm>
        </p:spPr>
        <p:txBody>
          <a:bodyPr>
            <a:normAutofit fontScale="90000"/>
          </a:bodyPr>
          <a:lstStyle/>
          <a:p>
            <a:pPr algn="ctr"/>
            <a:r>
              <a:rPr lang="en-US" sz="8900" dirty="0">
                <a:solidFill>
                  <a:srgbClr val="000000"/>
                </a:solidFill>
              </a:rPr>
              <a:t>THANK YOU</a:t>
            </a:r>
            <a:br>
              <a:rPr lang="en-US" dirty="0">
                <a:solidFill>
                  <a:srgbClr val="000000"/>
                </a:solidFill>
              </a:rPr>
            </a:br>
            <a:endParaRPr lang="en-US" b="1" i="1" dirty="0">
              <a:solidFill>
                <a:schemeClr val="bg1"/>
              </a:solidFill>
              <a:latin typeface="Lucida Calligraphy" panose="03010101010101010101" pitchFamily="66" charset="0"/>
            </a:endParaRPr>
          </a:p>
        </p:txBody>
      </p:sp>
      <p:pic>
        <p:nvPicPr>
          <p:cNvPr id="6" name="Content Placeholder 5"/>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3268663" y="2133600"/>
            <a:ext cx="7556500" cy="3778250"/>
          </a:xfrm>
        </p:spPr>
      </p:pic>
      <p:sp>
        <p:nvSpPr>
          <p:cNvPr id="7" name="Slide Number Placeholder 6"/>
          <p:cNvSpPr>
            <a:spLocks noGrp="1"/>
          </p:cNvSpPr>
          <p:nvPr>
            <p:ph type="sldNum" sz="quarter" idx="12"/>
          </p:nvPr>
        </p:nvSpPr>
        <p:spPr/>
        <p:txBody>
          <a:bodyPr/>
          <a:lstStyle/>
          <a:p>
            <a:fld id="{4DE31124-E6D0-476C-BD9A-BB400AA51060}" type="slidenum">
              <a:rPr lang="en-US" smtClean="0"/>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1559859" y="1479176"/>
            <a:ext cx="10071847" cy="4814048"/>
          </a:xfrm>
        </p:spPr>
        <p:txBody>
          <a:bodyPr>
            <a:normAutofit lnSpcReduction="10000"/>
          </a:bodyPr>
          <a:lstStyle/>
          <a:p>
            <a:pPr marL="0" indent="0">
              <a:buNone/>
            </a:pPr>
            <a:r>
              <a:rPr lang="en-US" sz="2600" dirty="0"/>
              <a:t>The Maritime industry is associated with activities on all vessels used at sea and associated land-based services. Routes include oceans, coasts, seas, lakes, rivers and channels. Maritime in simple terms involves activities that has to do with seaborne trade. </a:t>
            </a:r>
            <a:endParaRPr lang="en-US" sz="2600" dirty="0"/>
          </a:p>
          <a:p>
            <a:pPr marL="0" indent="0">
              <a:buNone/>
            </a:pPr>
            <a:r>
              <a:rPr lang="en-US" sz="2600" dirty="0"/>
              <a:t>According to the United Nations Conference on Trade and Development (UNCTAD), around 80% of global trade by volume and over 70% of global trade by value are carried by sea and are handled by ports worldwide. These shares are even higher in the case of most developing countries</a:t>
            </a:r>
            <a:r>
              <a:rPr lang="en-US" sz="2600" dirty="0" smtClean="0"/>
              <a:t>.</a:t>
            </a:r>
            <a:endParaRPr lang="en-US" sz="2600" dirty="0" smtClean="0"/>
          </a:p>
          <a:p>
            <a:pPr marL="0" indent="0">
              <a:buNone/>
            </a:pPr>
            <a:r>
              <a:rPr lang="en-US" sz="2600" dirty="0"/>
              <a:t>This </a:t>
            </a:r>
            <a:r>
              <a:rPr lang="en-US" sz="2600" dirty="0" smtClean="0"/>
              <a:t>means </a:t>
            </a:r>
            <a:r>
              <a:rPr lang="en-US" sz="2600" dirty="0"/>
              <a:t>that most of the things we use on a daily basis were transported by </a:t>
            </a:r>
            <a:r>
              <a:rPr lang="en-US" sz="2600" dirty="0" smtClean="0"/>
              <a:t>sea.</a:t>
            </a:r>
            <a:endParaRPr lang="en-US" sz="2600" dirty="0"/>
          </a:p>
          <a:p>
            <a:pPr marL="0" indent="0">
              <a:buNone/>
            </a:pPr>
            <a:endParaRPr lang="en-US" sz="2000" dirty="0"/>
          </a:p>
          <a:p>
            <a:pPr marL="0" indent="0">
              <a:buNone/>
            </a:pPr>
            <a:endParaRPr lang="en-US" dirty="0"/>
          </a:p>
        </p:txBody>
      </p:sp>
      <p:sp>
        <p:nvSpPr>
          <p:cNvPr id="4" name="Slide Number Placeholder 3"/>
          <p:cNvSpPr>
            <a:spLocks noGrp="1"/>
          </p:cNvSpPr>
          <p:nvPr>
            <p:ph type="sldNum" sz="quarter" idx="12"/>
          </p:nvPr>
        </p:nvSpPr>
        <p:spPr/>
        <p:txBody>
          <a:bodyPr/>
          <a:lstStyle/>
          <a:p>
            <a:fld id="{4DE31124-E6D0-476C-BD9A-BB400AA51060}" type="slidenum">
              <a:rPr lang="en-US" smtClean="0"/>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a:t>
            </a:r>
            <a:endParaRPr lang="en-US" dirty="0"/>
          </a:p>
        </p:txBody>
      </p:sp>
      <p:sp>
        <p:nvSpPr>
          <p:cNvPr id="3" name="Content Placeholder 2"/>
          <p:cNvSpPr>
            <a:spLocks noGrp="1"/>
          </p:cNvSpPr>
          <p:nvPr>
            <p:ph idx="1"/>
          </p:nvPr>
        </p:nvSpPr>
        <p:spPr>
          <a:xfrm>
            <a:off x="1916858" y="1541928"/>
            <a:ext cx="9459353" cy="4778189"/>
          </a:xfrm>
        </p:spPr>
        <p:txBody>
          <a:bodyPr>
            <a:normAutofit/>
          </a:bodyPr>
          <a:lstStyle/>
          <a:p>
            <a:pPr marL="0" indent="0">
              <a:buNone/>
            </a:pPr>
            <a:r>
              <a:rPr lang="en-US" sz="2400" dirty="0" smtClean="0"/>
              <a:t>According </a:t>
            </a:r>
            <a:r>
              <a:rPr lang="en-US" sz="2400" dirty="0"/>
              <a:t>to International Maritime </a:t>
            </a:r>
            <a:r>
              <a:rPr lang="en-US" sz="2400" dirty="0" smtClean="0"/>
              <a:t>Organization (IMO), </a:t>
            </a:r>
            <a:r>
              <a:rPr lang="en-US" sz="2400" dirty="0"/>
              <a:t>At the beginning of 2015, the world's commercial fleet consisted of nearly 90,000 vessels, with a total carrying capacity of some 1.75 billion </a:t>
            </a:r>
            <a:r>
              <a:rPr lang="en-US" sz="2400" dirty="0" smtClean="0"/>
              <a:t>dead </a:t>
            </a:r>
            <a:r>
              <a:rPr lang="en-US" sz="2400" dirty="0"/>
              <a:t>weight tonnage (DWT). This fleet is registered in more than 150 nations and is manned by more than a million seafarers of virtually every nationality. It is this fleet that enables the import and export of goods, on the scale necessary to sustain the modern world, to take place</a:t>
            </a:r>
            <a:r>
              <a:rPr lang="en-US" sz="2400" dirty="0" smtClean="0"/>
              <a:t>.</a:t>
            </a:r>
            <a:endParaRPr lang="en-US" sz="2400" dirty="0" smtClean="0"/>
          </a:p>
          <a:p>
            <a:pPr marL="0" indent="0">
              <a:buNone/>
            </a:pPr>
            <a:r>
              <a:rPr lang="en-US" sz="2400" dirty="0" smtClean="0"/>
              <a:t>Career </a:t>
            </a:r>
            <a:r>
              <a:rPr lang="en-US" sz="2400" dirty="0"/>
              <a:t>in Maritime begin from where a commodity leaves a warehouse in one country and follow different modes of transportation including the sea with different forms of documentations to another warehouse in another country.</a:t>
            </a:r>
            <a:endParaRPr lang="en-US" sz="2400"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4DE31124-E6D0-476C-BD9A-BB400AA51060}" type="slidenum">
              <a:rPr lang="en-US" smtClean="0"/>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Relevant Career Disciplines In Maritime Sector</a:t>
            </a:r>
            <a:endParaRPr lang="en-US" sz="3200" dirty="0"/>
          </a:p>
        </p:txBody>
      </p:sp>
      <p:sp>
        <p:nvSpPr>
          <p:cNvPr id="3" name="Content Placeholder 2"/>
          <p:cNvSpPr>
            <a:spLocks noGrp="1"/>
          </p:cNvSpPr>
          <p:nvPr>
            <p:ph idx="1"/>
          </p:nvPr>
        </p:nvSpPr>
        <p:spPr/>
        <p:txBody>
          <a:bodyPr>
            <a:normAutofit/>
          </a:bodyPr>
          <a:lstStyle/>
          <a:p>
            <a:r>
              <a:rPr lang="en-US" dirty="0" smtClean="0"/>
              <a:t>Nautical Science</a:t>
            </a:r>
            <a:endParaRPr lang="en-US" dirty="0" smtClean="0"/>
          </a:p>
          <a:p>
            <a:r>
              <a:rPr lang="en-US" dirty="0" smtClean="0"/>
              <a:t>Naval Architecture </a:t>
            </a:r>
            <a:endParaRPr lang="en-US" dirty="0" smtClean="0"/>
          </a:p>
          <a:p>
            <a:r>
              <a:rPr lang="en-US" dirty="0" smtClean="0"/>
              <a:t>Marine Engineering</a:t>
            </a:r>
            <a:endParaRPr lang="en-US" dirty="0" smtClean="0"/>
          </a:p>
          <a:p>
            <a:r>
              <a:rPr lang="en-US" dirty="0" smtClean="0"/>
              <a:t>Electrical/Electronic Engineering</a:t>
            </a:r>
            <a:endParaRPr lang="en-US" dirty="0" smtClean="0"/>
          </a:p>
          <a:p>
            <a:r>
              <a:rPr lang="en-US" dirty="0" smtClean="0"/>
              <a:t>Transport and Logistics Management</a:t>
            </a:r>
            <a:endParaRPr lang="en-US" dirty="0" smtClean="0"/>
          </a:p>
          <a:p>
            <a:r>
              <a:rPr lang="en-US" dirty="0" smtClean="0"/>
              <a:t>Maritime Law</a:t>
            </a:r>
            <a:endParaRPr lang="en-US" dirty="0" smtClean="0"/>
          </a:p>
          <a:p>
            <a:r>
              <a:rPr lang="en-US" dirty="0" smtClean="0"/>
              <a:t>Seafaring</a:t>
            </a:r>
            <a:endParaRPr lang="en-US" dirty="0" smtClean="0"/>
          </a:p>
          <a:p>
            <a:r>
              <a:rPr lang="en-US" dirty="0"/>
              <a:t>Oceanography</a:t>
            </a:r>
            <a:endParaRPr lang="en-US" dirty="0"/>
          </a:p>
          <a:p>
            <a:r>
              <a:rPr lang="en-US" dirty="0" smtClean="0"/>
              <a:t>Fisheries Resources Management</a:t>
            </a:r>
            <a:endParaRPr lang="en-US" dirty="0" smtClean="0"/>
          </a:p>
          <a:p>
            <a:endParaRPr lang="en-US" dirty="0"/>
          </a:p>
        </p:txBody>
      </p:sp>
      <p:sp>
        <p:nvSpPr>
          <p:cNvPr id="4" name="Slide Number Placeholder 3"/>
          <p:cNvSpPr>
            <a:spLocks noGrp="1"/>
          </p:cNvSpPr>
          <p:nvPr>
            <p:ph type="sldNum" sz="quarter" idx="12"/>
          </p:nvPr>
        </p:nvSpPr>
        <p:spPr/>
        <p:txBody>
          <a:bodyPr/>
          <a:lstStyle/>
          <a:p>
            <a:fld id="{4DE31124-E6D0-476C-BD9A-BB400AA51060}" type="slidenum">
              <a:rPr lang="en-US" smtClean="0"/>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Relevant Career Disciplines In Maritime Sector Cont.</a:t>
            </a:r>
            <a:endParaRPr lang="en-US" sz="3200" dirty="0"/>
          </a:p>
        </p:txBody>
      </p:sp>
      <p:sp>
        <p:nvSpPr>
          <p:cNvPr id="3" name="Content Placeholder 2"/>
          <p:cNvSpPr>
            <a:spLocks noGrp="1"/>
          </p:cNvSpPr>
          <p:nvPr>
            <p:ph idx="1"/>
          </p:nvPr>
        </p:nvSpPr>
        <p:spPr/>
        <p:txBody>
          <a:bodyPr/>
          <a:lstStyle/>
          <a:p>
            <a:r>
              <a:rPr lang="en-US" dirty="0"/>
              <a:t>Ship </a:t>
            </a:r>
            <a:r>
              <a:rPr lang="en-US" dirty="0" smtClean="0"/>
              <a:t>Operation Management</a:t>
            </a:r>
            <a:endParaRPr lang="en-US" dirty="0" smtClean="0"/>
          </a:p>
          <a:p>
            <a:r>
              <a:rPr lang="en-US" dirty="0" smtClean="0"/>
              <a:t>Terminal Operation Management</a:t>
            </a:r>
            <a:endParaRPr lang="en-US" dirty="0" smtClean="0"/>
          </a:p>
          <a:p>
            <a:r>
              <a:rPr lang="en-US" dirty="0" smtClean="0"/>
              <a:t>Business Administration</a:t>
            </a:r>
            <a:endParaRPr lang="en-US" dirty="0"/>
          </a:p>
          <a:p>
            <a:r>
              <a:rPr lang="en-US" dirty="0"/>
              <a:t>Economics</a:t>
            </a:r>
            <a:endParaRPr lang="en-US" dirty="0"/>
          </a:p>
          <a:p>
            <a:r>
              <a:rPr lang="en-US" dirty="0" smtClean="0"/>
              <a:t>Geography etc.</a:t>
            </a:r>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4DE31124-E6D0-476C-BD9A-BB400AA51060}" type="slidenum">
              <a:rPr lang="en-US" smtClean="0"/>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Ship Building And Repairs</a:t>
            </a:r>
            <a:endParaRPr lang="en-US" dirty="0"/>
          </a:p>
        </p:txBody>
      </p:sp>
      <p:sp>
        <p:nvSpPr>
          <p:cNvPr id="3" name="Content Placeholder 2"/>
          <p:cNvSpPr>
            <a:spLocks noGrp="1"/>
          </p:cNvSpPr>
          <p:nvPr>
            <p:ph idx="1"/>
          </p:nvPr>
        </p:nvSpPr>
        <p:spPr>
          <a:xfrm>
            <a:off x="2263391" y="1734207"/>
            <a:ext cx="9119312" cy="4141076"/>
          </a:xfrm>
        </p:spPr>
        <p:txBody>
          <a:bodyPr>
            <a:noAutofit/>
          </a:bodyPr>
          <a:lstStyle/>
          <a:p>
            <a:r>
              <a:rPr lang="en-US" b="1" dirty="0" smtClean="0"/>
              <a:t>Naval </a:t>
            </a:r>
            <a:r>
              <a:rPr lang="en-US" b="1" dirty="0"/>
              <a:t>Architects or Designers:</a:t>
            </a:r>
            <a:r>
              <a:rPr lang="en-US" dirty="0"/>
              <a:t> they are mainly responsible for designing the ship, which includes the concept design, stability calculations, resistance estimations, preparation of 3D production model and 2D production drawings</a:t>
            </a:r>
            <a:r>
              <a:rPr lang="en-US" dirty="0" smtClean="0"/>
              <a:t>.</a:t>
            </a:r>
            <a:endParaRPr lang="en-US" dirty="0" smtClean="0"/>
          </a:p>
          <a:p>
            <a:r>
              <a:rPr lang="en-US" b="1" dirty="0"/>
              <a:t>Marine Surveyor</a:t>
            </a:r>
            <a:r>
              <a:rPr lang="en-US" dirty="0"/>
              <a:t>: are responsible for certifying every stage of construction including every weld joint</a:t>
            </a:r>
            <a:r>
              <a:rPr lang="en-US" dirty="0" smtClean="0"/>
              <a:t>.</a:t>
            </a:r>
            <a:endParaRPr lang="en-US" b="1" dirty="0" smtClean="0"/>
          </a:p>
          <a:p>
            <a:r>
              <a:rPr lang="en-US" b="1" dirty="0" smtClean="0"/>
              <a:t>Welders </a:t>
            </a:r>
            <a:r>
              <a:rPr lang="en-US" b="1" dirty="0"/>
              <a:t>and </a:t>
            </a:r>
            <a:r>
              <a:rPr lang="en-US" b="1" dirty="0" err="1"/>
              <a:t>Solderers</a:t>
            </a:r>
            <a:r>
              <a:rPr lang="en-US" b="1" dirty="0"/>
              <a:t> :</a:t>
            </a:r>
            <a:r>
              <a:rPr lang="en-US" dirty="0"/>
              <a:t> </a:t>
            </a:r>
            <a:r>
              <a:rPr lang="en-US" dirty="0" smtClean="0"/>
              <a:t>are </a:t>
            </a:r>
            <a:r>
              <a:rPr lang="en-US" dirty="0"/>
              <a:t>responsible for welding and soldering all the metal structures that make up the ship, which includes the ship’s hull plates, </a:t>
            </a:r>
            <a:r>
              <a:rPr lang="en-US" dirty="0" smtClean="0"/>
              <a:t>frames, </a:t>
            </a:r>
            <a:r>
              <a:rPr lang="en-US" dirty="0"/>
              <a:t>tanks, foundations, pipes, etc.</a:t>
            </a:r>
            <a:endParaRPr lang="en-US" dirty="0"/>
          </a:p>
          <a:p>
            <a:r>
              <a:rPr lang="en-US" b="1" dirty="0" smtClean="0"/>
              <a:t>Plumbers</a:t>
            </a:r>
            <a:r>
              <a:rPr lang="en-US" b="1" dirty="0"/>
              <a:t>: </a:t>
            </a:r>
            <a:r>
              <a:rPr lang="en-US" dirty="0"/>
              <a:t>provide </a:t>
            </a:r>
            <a:r>
              <a:rPr lang="en-US" dirty="0" smtClean="0"/>
              <a:t>water fittings </a:t>
            </a:r>
            <a:r>
              <a:rPr lang="en-US" dirty="0"/>
              <a:t>to all the necessary parts of a ship</a:t>
            </a:r>
            <a:endParaRPr lang="en-US" dirty="0"/>
          </a:p>
          <a:p>
            <a:r>
              <a:rPr lang="en-US" b="1" dirty="0" smtClean="0"/>
              <a:t>Electricians:</a:t>
            </a:r>
            <a:r>
              <a:rPr lang="en-US" dirty="0" smtClean="0"/>
              <a:t> </a:t>
            </a:r>
            <a:r>
              <a:rPr lang="en-US" dirty="0"/>
              <a:t>are responsible for installation of all the electric cables on board the ship, based on the cable routing plans. They also install all the electrical and electronic </a:t>
            </a:r>
            <a:r>
              <a:rPr lang="en-US" dirty="0" smtClean="0"/>
              <a:t>equipment and navigational equipment</a:t>
            </a:r>
            <a:endParaRPr lang="en-US" dirty="0"/>
          </a:p>
        </p:txBody>
      </p:sp>
      <p:sp>
        <p:nvSpPr>
          <p:cNvPr id="4" name="Slide Number Placeholder 3"/>
          <p:cNvSpPr>
            <a:spLocks noGrp="1"/>
          </p:cNvSpPr>
          <p:nvPr>
            <p:ph type="sldNum" sz="quarter" idx="12"/>
          </p:nvPr>
        </p:nvSpPr>
        <p:spPr/>
        <p:txBody>
          <a:bodyPr/>
          <a:lstStyle/>
          <a:p>
            <a:fld id="{4DE31124-E6D0-476C-BD9A-BB400AA51060}" type="slidenum">
              <a:rPr lang="en-US" smtClean="0"/>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Ship Building And Repairs Cont.</a:t>
            </a:r>
            <a:endParaRPr lang="en-US" dirty="0"/>
          </a:p>
        </p:txBody>
      </p:sp>
      <p:sp>
        <p:nvSpPr>
          <p:cNvPr id="3" name="Content Placeholder 2"/>
          <p:cNvSpPr>
            <a:spLocks noGrp="1"/>
          </p:cNvSpPr>
          <p:nvPr>
            <p:ph idx="1"/>
          </p:nvPr>
        </p:nvSpPr>
        <p:spPr/>
        <p:txBody>
          <a:bodyPr>
            <a:normAutofit/>
          </a:bodyPr>
          <a:lstStyle/>
          <a:p>
            <a:r>
              <a:rPr lang="en-US" b="1" dirty="0"/>
              <a:t>Carpenters: </a:t>
            </a:r>
            <a:r>
              <a:rPr lang="en-US" dirty="0"/>
              <a:t>Even though shipbuilding has advanced from the days when wood was used to build ships, carpenters are </a:t>
            </a:r>
            <a:r>
              <a:rPr lang="en-US" dirty="0" smtClean="0"/>
              <a:t>required to provide furniture and fittings inside the ship.</a:t>
            </a:r>
            <a:endParaRPr lang="en-US" dirty="0" smtClean="0"/>
          </a:p>
          <a:p>
            <a:r>
              <a:rPr lang="en-US" b="1" dirty="0" smtClean="0"/>
              <a:t>Quality </a:t>
            </a:r>
            <a:r>
              <a:rPr lang="en-US" b="1" dirty="0"/>
              <a:t>Control Inspectors: </a:t>
            </a:r>
            <a:r>
              <a:rPr lang="en-US" dirty="0"/>
              <a:t>Most commonly called QC Inspectors, they are one of the most skilled people among the workforce in a shipyard, and such roles are usually given to ones with sufficient experience in shipbuilding. They are responsible for carrying out non-destructive tests on weld joints, and carry out dimensional control inspections of every major structure after its installation.</a:t>
            </a:r>
            <a:endParaRPr lang="en-US" dirty="0"/>
          </a:p>
          <a:p>
            <a:endParaRPr lang="en-US" dirty="0"/>
          </a:p>
        </p:txBody>
      </p:sp>
      <p:sp>
        <p:nvSpPr>
          <p:cNvPr id="4" name="Slide Number Placeholder 3"/>
          <p:cNvSpPr>
            <a:spLocks noGrp="1"/>
          </p:cNvSpPr>
          <p:nvPr>
            <p:ph type="sldNum" sz="quarter" idx="12"/>
          </p:nvPr>
        </p:nvSpPr>
        <p:spPr/>
        <p:txBody>
          <a:bodyPr/>
          <a:lstStyle/>
          <a:p>
            <a:fld id="{4DE31124-E6D0-476C-BD9A-BB400AA51060}" type="slidenum">
              <a:rPr lang="en-US" smtClean="0"/>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Ship building Yard</a:t>
            </a:r>
            <a:endParaRPr lang="en-US" dirty="0"/>
          </a:p>
        </p:txBody>
      </p:sp>
      <p:pic>
        <p:nvPicPr>
          <p:cNvPr id="4" name="Content Placeholder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7362825" y="2197100"/>
            <a:ext cx="4270375" cy="3886199"/>
          </a:xfr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9350" y="2197099"/>
            <a:ext cx="4578350" cy="3886199"/>
          </a:xfrm>
          <a:prstGeom prst="rect">
            <a:avLst/>
          </a:prstGeom>
        </p:spPr>
      </p:pic>
      <p:sp>
        <p:nvSpPr>
          <p:cNvPr id="3" name="Slide Number Placeholder 2"/>
          <p:cNvSpPr>
            <a:spLocks noGrp="1"/>
          </p:cNvSpPr>
          <p:nvPr>
            <p:ph type="sldNum" sz="quarter" idx="12"/>
          </p:nvPr>
        </p:nvSpPr>
        <p:spPr/>
        <p:txBody>
          <a:bodyPr/>
          <a:lstStyle/>
          <a:p>
            <a:fld id="{4DE31124-E6D0-476C-BD9A-BB400AA51060}" type="slidenum">
              <a:rPr lang="en-US" smtClean="0"/>
            </a:fld>
            <a:endParaRPr lang="en-US"/>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10888</Words>
  <Application>WPS Presentation</Application>
  <PresentationFormat>Widescreen</PresentationFormat>
  <Paragraphs>238</Paragraphs>
  <Slides>26</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26</vt:i4>
      </vt:variant>
    </vt:vector>
  </HeadingPairs>
  <TitlesOfParts>
    <vt:vector size="38" baseType="lpstr">
      <vt:lpstr>Arial</vt:lpstr>
      <vt:lpstr>SimSun</vt:lpstr>
      <vt:lpstr>Wingdings</vt:lpstr>
      <vt:lpstr>Wingdings 3</vt:lpstr>
      <vt:lpstr>Arial</vt:lpstr>
      <vt:lpstr>Century Gothic</vt:lpstr>
      <vt:lpstr>Microsoft YaHei</vt:lpstr>
      <vt:lpstr/>
      <vt:lpstr>Arial Unicode MS</vt:lpstr>
      <vt:lpstr>Calibri</vt:lpstr>
      <vt:lpstr>Lucida Calligraphy</vt:lpstr>
      <vt:lpstr>Wisp</vt:lpstr>
      <vt:lpstr>CAREER OPPORTUNITIES IN THE MARITIME INDUSTRY</vt:lpstr>
      <vt:lpstr>OUTLINE</vt:lpstr>
      <vt:lpstr>Introduction</vt:lpstr>
      <vt:lpstr>Introduction Cont.</vt:lpstr>
      <vt:lpstr>Relevant Career Disciplines In Maritime Sector</vt:lpstr>
      <vt:lpstr>Relevant Career Disciplines In Maritime Sector Cont.</vt:lpstr>
      <vt:lpstr>Ship Building And Repairs</vt:lpstr>
      <vt:lpstr>Ship Building And Repairs Cont.</vt:lpstr>
      <vt:lpstr>Ship building Yard</vt:lpstr>
      <vt:lpstr>On Board a Ship</vt:lpstr>
      <vt:lpstr>On Board a Ship Cont.</vt:lpstr>
      <vt:lpstr>Seafarers</vt:lpstr>
      <vt:lpstr>On Board a Ship Cont.</vt:lpstr>
      <vt:lpstr>On Board a Ship Cont.</vt:lpstr>
      <vt:lpstr>Vessel Types </vt:lpstr>
      <vt:lpstr>Terminal Operation</vt:lpstr>
      <vt:lpstr>Container Terminal</vt:lpstr>
      <vt:lpstr>Government Agencies</vt:lpstr>
      <vt:lpstr>Other Careers in Maritime Industry Cont.</vt:lpstr>
      <vt:lpstr>Other Careers in the Maritime Industry</vt:lpstr>
      <vt:lpstr>Other Careers in Maritime Industry Cont.</vt:lpstr>
      <vt:lpstr>Oil and Gas</vt:lpstr>
      <vt:lpstr>Trucking and Rail</vt:lpstr>
      <vt:lpstr>Benefits of choosing a career in the Maritime industry</vt:lpstr>
      <vt:lpstr>CONCLUSION</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OPPORTUNITIES IN THE MARITIME INDUSTRY</dc:title>
  <dc:creator>Chris Okon</dc:creator>
  <cp:lastModifiedBy>User</cp:lastModifiedBy>
  <cp:revision>43</cp:revision>
  <cp:lastPrinted>2017-06-01T08:26:00Z</cp:lastPrinted>
  <dcterms:created xsi:type="dcterms:W3CDTF">2017-05-31T12:17:00Z</dcterms:created>
  <dcterms:modified xsi:type="dcterms:W3CDTF">2018-01-29T20:13:55Z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1033-10.2.0.5978</vt:lpwstr>
  </property>
</Properties>
</file>